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13"/>
  </p:notesMasterIdLst>
  <p:sldIdLst>
    <p:sldId id="256" r:id="rId4"/>
    <p:sldId id="257" r:id="rId5"/>
    <p:sldId id="258" r:id="rId6"/>
    <p:sldId id="259" r:id="rId7"/>
    <p:sldId id="260" r:id="rId8"/>
    <p:sldId id="268" r:id="rId9"/>
    <p:sldId id="261" r:id="rId10"/>
    <p:sldId id="262" r:id="rId11"/>
    <p:sldId id="26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5259FB-A31C-4078-9D4F-BF1ED16B979F}" v="5" dt="2022-12-21T10:50:50.6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10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Master" Target="slideMasters/slide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8EA032-DD8C-4CF2-A744-B4EC46FC1085}" type="datetimeFigureOut">
              <a:rPr lang="en-GB" smtClean="0"/>
              <a:t>09/02/2023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60E15C-5F7C-423D-8059-1720D7DC2715}" type="slidenum">
              <a:rPr lang="en-GB" smtClean="0"/>
              <a:t>‹#›</a:t>
            </a:fld>
            <a:endParaRPr lang="en-GB"/>
          </a:p>
        </p:txBody>
      </p:sp>
    </p:spTree>
    <p:extLst>
      <p:ext uri="{BB962C8B-B14F-4D97-AF65-F5344CB8AC3E}">
        <p14:creationId xmlns:p14="http://schemas.microsoft.com/office/powerpoint/2010/main" val="832040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60E15C-5F7C-423D-8059-1720D7DC2715}" type="slidenum">
              <a:rPr lang="en-GB" smtClean="0"/>
              <a:t>2</a:t>
            </a:fld>
            <a:endParaRPr lang="en-GB"/>
          </a:p>
        </p:txBody>
      </p:sp>
    </p:spTree>
    <p:extLst>
      <p:ext uri="{BB962C8B-B14F-4D97-AF65-F5344CB8AC3E}">
        <p14:creationId xmlns:p14="http://schemas.microsoft.com/office/powerpoint/2010/main" val="1447107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a:spcAft>
                <a:spcPts val="800"/>
              </a:spcAft>
              <a:buFont typeface="Arial" panose="020B0604020202020204" pitchFamily="34" charset="0"/>
              <a:buChar char="•"/>
            </a:pPr>
            <a:r>
              <a:rPr lang="en-US" sz="1200" dirty="0">
                <a:effectLst/>
              </a:rPr>
              <a:t>People who have to leave places that are not safe have to go on long, difficult and dangerous journeys. They may stay within their own country to escape danger in the place where they live or they may cross borders and travel through many different countries. Jesus looks innocent and happy in the picture. In the same way, we usually can’t tell by looking at someone what they have experienced in their past and what they have faced. We don’t always know what someone is feeling inside as a result of what has happened to them in life. Being kind and caring to others can make them feel better. </a:t>
            </a:r>
          </a:p>
          <a:p>
            <a:pPr indent="-228600">
              <a:buFont typeface="Arial" panose="020B0604020202020204" pitchFamily="34" charset="0"/>
              <a:buChar char="•"/>
            </a:pPr>
            <a:r>
              <a:rPr lang="en-US" sz="1200" dirty="0">
                <a:effectLst/>
              </a:rPr>
              <a:t>Notice the striking sun, moon, rain and clouds in the picture. This looks like England with all sorts of weather at once! The weather is different in different countries and can be an important factor for people travelling a long way to find safety. It can be yet another thing that is different to home and hard to adjust to. People may not have the right clothes for the new weather.</a:t>
            </a:r>
            <a:endParaRPr lang="en-US" sz="1200" dirty="0"/>
          </a:p>
          <a:p>
            <a:endParaRPr lang="en-GB" dirty="0"/>
          </a:p>
        </p:txBody>
      </p:sp>
      <p:sp>
        <p:nvSpPr>
          <p:cNvPr id="4" name="Slide Number Placeholder 3"/>
          <p:cNvSpPr>
            <a:spLocks noGrp="1"/>
          </p:cNvSpPr>
          <p:nvPr>
            <p:ph type="sldNum" sz="quarter" idx="5"/>
          </p:nvPr>
        </p:nvSpPr>
        <p:spPr/>
        <p:txBody>
          <a:bodyPr/>
          <a:lstStyle/>
          <a:p>
            <a:fld id="{2060E15C-5F7C-423D-8059-1720D7DC2715}" type="slidenum">
              <a:rPr lang="en-GB" smtClean="0"/>
              <a:t>4</a:t>
            </a:fld>
            <a:endParaRPr lang="en-GB"/>
          </a:p>
        </p:txBody>
      </p:sp>
    </p:spTree>
    <p:extLst>
      <p:ext uri="{BB962C8B-B14F-4D97-AF65-F5344CB8AC3E}">
        <p14:creationId xmlns:p14="http://schemas.microsoft.com/office/powerpoint/2010/main" val="887158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P.186-189. Dadaab is a huge place where thousands of people live tents not just for a few days or months but often many years. It consists of three large camps with a bus running between the camps. P.14. There are schools and shops of all kinds which the inhabitants have started. Not all refugees go to a refugee camp but for many it is a vital safe place before they travel again either back to their own country or to a </a:t>
            </a:r>
            <a:r>
              <a:rPr lang="en-GB" sz="1200">
                <a:effectLst/>
                <a:latin typeface="Calibri" panose="020F0502020204030204" pitchFamily="34" charset="0"/>
                <a:ea typeface="Calibri" panose="020F0502020204030204" pitchFamily="34" charset="0"/>
                <a:cs typeface="Times New Roman" panose="02020603050405020304" pitchFamily="18" charset="0"/>
              </a:rPr>
              <a:t>new country.  </a:t>
            </a:r>
            <a:r>
              <a:rPr lang="en-GB" sz="1200" dirty="0">
                <a:effectLst/>
                <a:latin typeface="Calibri" panose="020F0502020204030204" pitchFamily="34" charset="0"/>
                <a:ea typeface="Calibri" panose="020F0502020204030204" pitchFamily="34" charset="0"/>
                <a:cs typeface="Times New Roman" panose="02020603050405020304" pitchFamily="18" charset="0"/>
              </a:rPr>
              <a:t>A refugee is someone who has to leave their home country because it isn’t safe to stay there any more. </a:t>
            </a:r>
          </a:p>
          <a:p>
            <a:endParaRPr lang="en-GB" dirty="0"/>
          </a:p>
        </p:txBody>
      </p:sp>
      <p:sp>
        <p:nvSpPr>
          <p:cNvPr id="4" name="Slide Number Placeholder 3"/>
          <p:cNvSpPr>
            <a:spLocks noGrp="1"/>
          </p:cNvSpPr>
          <p:nvPr>
            <p:ph type="sldNum" sz="quarter" idx="5"/>
          </p:nvPr>
        </p:nvSpPr>
        <p:spPr/>
        <p:txBody>
          <a:bodyPr/>
          <a:lstStyle/>
          <a:p>
            <a:fld id="{2060E15C-5F7C-423D-8059-1720D7DC2715}" type="slidenum">
              <a:rPr lang="en-GB" smtClean="0"/>
              <a:t>5</a:t>
            </a:fld>
            <a:endParaRPr lang="en-GB"/>
          </a:p>
        </p:txBody>
      </p:sp>
    </p:spTree>
    <p:extLst>
      <p:ext uri="{BB962C8B-B14F-4D97-AF65-F5344CB8AC3E}">
        <p14:creationId xmlns:p14="http://schemas.microsoft.com/office/powerpoint/2010/main" val="4161224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FD7D3-05E1-6A07-41AD-8A45A599E4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40DBCE3-8898-78B9-3DC5-99E8615CA0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D886344-553B-2FD6-4D52-D06873569C0D}"/>
              </a:ext>
            </a:extLst>
          </p:cNvPr>
          <p:cNvSpPr>
            <a:spLocks noGrp="1"/>
          </p:cNvSpPr>
          <p:nvPr>
            <p:ph type="dt" sz="half" idx="10"/>
          </p:nvPr>
        </p:nvSpPr>
        <p:spPr/>
        <p:txBody>
          <a:bodyPr/>
          <a:lstStyle/>
          <a:p>
            <a:fld id="{5DCCB100-FA31-4278-895D-ECAC59BC05B0}" type="datetimeFigureOut">
              <a:rPr lang="en-GB" smtClean="0"/>
              <a:t>09/02/2023</a:t>
            </a:fld>
            <a:endParaRPr lang="en-GB"/>
          </a:p>
        </p:txBody>
      </p:sp>
      <p:sp>
        <p:nvSpPr>
          <p:cNvPr id="5" name="Footer Placeholder 4">
            <a:extLst>
              <a:ext uri="{FF2B5EF4-FFF2-40B4-BE49-F238E27FC236}">
                <a16:creationId xmlns:a16="http://schemas.microsoft.com/office/drawing/2014/main" id="{474578D7-4114-BCA5-E653-16C4898EDB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FB312A-0041-C0B7-7404-034247A510EB}"/>
              </a:ext>
            </a:extLst>
          </p:cNvPr>
          <p:cNvSpPr>
            <a:spLocks noGrp="1"/>
          </p:cNvSpPr>
          <p:nvPr>
            <p:ph type="sldNum" sz="quarter" idx="12"/>
          </p:nvPr>
        </p:nvSpPr>
        <p:spPr/>
        <p:txBody>
          <a:bodyPr/>
          <a:lstStyle/>
          <a:p>
            <a:fld id="{AA9B93BD-8B42-4BFB-A54D-A9F7B04FAD8B}" type="slidenum">
              <a:rPr lang="en-GB" smtClean="0"/>
              <a:t>‹#›</a:t>
            </a:fld>
            <a:endParaRPr lang="en-GB"/>
          </a:p>
        </p:txBody>
      </p:sp>
    </p:spTree>
    <p:extLst>
      <p:ext uri="{BB962C8B-B14F-4D97-AF65-F5344CB8AC3E}">
        <p14:creationId xmlns:p14="http://schemas.microsoft.com/office/powerpoint/2010/main" val="701794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48738-3611-63F1-90AA-08027359A28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5E5276D-4835-C2B8-9081-436882D2BA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201A32D-14D9-3918-C77E-653C9AD352EC}"/>
              </a:ext>
            </a:extLst>
          </p:cNvPr>
          <p:cNvSpPr>
            <a:spLocks noGrp="1"/>
          </p:cNvSpPr>
          <p:nvPr>
            <p:ph type="dt" sz="half" idx="10"/>
          </p:nvPr>
        </p:nvSpPr>
        <p:spPr/>
        <p:txBody>
          <a:bodyPr/>
          <a:lstStyle/>
          <a:p>
            <a:fld id="{5DCCB100-FA31-4278-895D-ECAC59BC05B0}" type="datetimeFigureOut">
              <a:rPr lang="en-GB" smtClean="0"/>
              <a:t>09/02/2023</a:t>
            </a:fld>
            <a:endParaRPr lang="en-GB"/>
          </a:p>
        </p:txBody>
      </p:sp>
      <p:sp>
        <p:nvSpPr>
          <p:cNvPr id="5" name="Footer Placeholder 4">
            <a:extLst>
              <a:ext uri="{FF2B5EF4-FFF2-40B4-BE49-F238E27FC236}">
                <a16:creationId xmlns:a16="http://schemas.microsoft.com/office/drawing/2014/main" id="{E5A51FFC-2272-941A-619B-2AC4A84149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54090B-8B7B-CCA7-30AD-6C69A17DB8DE}"/>
              </a:ext>
            </a:extLst>
          </p:cNvPr>
          <p:cNvSpPr>
            <a:spLocks noGrp="1"/>
          </p:cNvSpPr>
          <p:nvPr>
            <p:ph type="sldNum" sz="quarter" idx="12"/>
          </p:nvPr>
        </p:nvSpPr>
        <p:spPr/>
        <p:txBody>
          <a:bodyPr/>
          <a:lstStyle/>
          <a:p>
            <a:fld id="{AA9B93BD-8B42-4BFB-A54D-A9F7B04FAD8B}" type="slidenum">
              <a:rPr lang="en-GB" smtClean="0"/>
              <a:t>‹#›</a:t>
            </a:fld>
            <a:endParaRPr lang="en-GB"/>
          </a:p>
        </p:txBody>
      </p:sp>
    </p:spTree>
    <p:extLst>
      <p:ext uri="{BB962C8B-B14F-4D97-AF65-F5344CB8AC3E}">
        <p14:creationId xmlns:p14="http://schemas.microsoft.com/office/powerpoint/2010/main" val="3921850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9FCB04-2378-4843-5E23-F4B5780D69C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E8CBF22-4EAB-811E-AA68-261CB98407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F885E6A-2690-DBF8-7987-C6C2DA471A6C}"/>
              </a:ext>
            </a:extLst>
          </p:cNvPr>
          <p:cNvSpPr>
            <a:spLocks noGrp="1"/>
          </p:cNvSpPr>
          <p:nvPr>
            <p:ph type="dt" sz="half" idx="10"/>
          </p:nvPr>
        </p:nvSpPr>
        <p:spPr/>
        <p:txBody>
          <a:bodyPr/>
          <a:lstStyle/>
          <a:p>
            <a:fld id="{5DCCB100-FA31-4278-895D-ECAC59BC05B0}" type="datetimeFigureOut">
              <a:rPr lang="en-GB" smtClean="0"/>
              <a:t>09/02/2023</a:t>
            </a:fld>
            <a:endParaRPr lang="en-GB"/>
          </a:p>
        </p:txBody>
      </p:sp>
      <p:sp>
        <p:nvSpPr>
          <p:cNvPr id="5" name="Footer Placeholder 4">
            <a:extLst>
              <a:ext uri="{FF2B5EF4-FFF2-40B4-BE49-F238E27FC236}">
                <a16:creationId xmlns:a16="http://schemas.microsoft.com/office/drawing/2014/main" id="{D4CC6DED-4F39-4A15-739B-AA55DC8C841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71EA2A-7097-796E-01B5-3956ABB42B0A}"/>
              </a:ext>
            </a:extLst>
          </p:cNvPr>
          <p:cNvSpPr>
            <a:spLocks noGrp="1"/>
          </p:cNvSpPr>
          <p:nvPr>
            <p:ph type="sldNum" sz="quarter" idx="12"/>
          </p:nvPr>
        </p:nvSpPr>
        <p:spPr/>
        <p:txBody>
          <a:bodyPr/>
          <a:lstStyle/>
          <a:p>
            <a:fld id="{AA9B93BD-8B42-4BFB-A54D-A9F7B04FAD8B}" type="slidenum">
              <a:rPr lang="en-GB" smtClean="0"/>
              <a:t>‹#›</a:t>
            </a:fld>
            <a:endParaRPr lang="en-GB"/>
          </a:p>
        </p:txBody>
      </p:sp>
    </p:spTree>
    <p:extLst>
      <p:ext uri="{BB962C8B-B14F-4D97-AF65-F5344CB8AC3E}">
        <p14:creationId xmlns:p14="http://schemas.microsoft.com/office/powerpoint/2010/main" val="3270038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DE796-90F5-7194-1555-BB7BCC1734F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4376DC3-2D83-D22B-EA76-DA359C7394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71BF4E-A794-CA8F-B56A-C333CDA5F698}"/>
              </a:ext>
            </a:extLst>
          </p:cNvPr>
          <p:cNvSpPr>
            <a:spLocks noGrp="1"/>
          </p:cNvSpPr>
          <p:nvPr>
            <p:ph type="dt" sz="half" idx="10"/>
          </p:nvPr>
        </p:nvSpPr>
        <p:spPr/>
        <p:txBody>
          <a:bodyPr/>
          <a:lstStyle/>
          <a:p>
            <a:fld id="{5DCCB100-FA31-4278-895D-ECAC59BC05B0}" type="datetimeFigureOut">
              <a:rPr lang="en-GB" smtClean="0"/>
              <a:t>09/02/2023</a:t>
            </a:fld>
            <a:endParaRPr lang="en-GB"/>
          </a:p>
        </p:txBody>
      </p:sp>
      <p:sp>
        <p:nvSpPr>
          <p:cNvPr id="5" name="Footer Placeholder 4">
            <a:extLst>
              <a:ext uri="{FF2B5EF4-FFF2-40B4-BE49-F238E27FC236}">
                <a16:creationId xmlns:a16="http://schemas.microsoft.com/office/drawing/2014/main" id="{F640E828-E84E-C28C-DCD4-B9D6E1DF1E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0F53E0-F4E8-9025-43E8-5B3B373B3522}"/>
              </a:ext>
            </a:extLst>
          </p:cNvPr>
          <p:cNvSpPr>
            <a:spLocks noGrp="1"/>
          </p:cNvSpPr>
          <p:nvPr>
            <p:ph type="sldNum" sz="quarter" idx="12"/>
          </p:nvPr>
        </p:nvSpPr>
        <p:spPr/>
        <p:txBody>
          <a:bodyPr/>
          <a:lstStyle/>
          <a:p>
            <a:fld id="{AA9B93BD-8B42-4BFB-A54D-A9F7B04FAD8B}" type="slidenum">
              <a:rPr lang="en-GB" smtClean="0"/>
              <a:t>‹#›</a:t>
            </a:fld>
            <a:endParaRPr lang="en-GB"/>
          </a:p>
        </p:txBody>
      </p:sp>
    </p:spTree>
    <p:extLst>
      <p:ext uri="{BB962C8B-B14F-4D97-AF65-F5344CB8AC3E}">
        <p14:creationId xmlns:p14="http://schemas.microsoft.com/office/powerpoint/2010/main" val="2250412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7B7B3-3658-28CC-FA9D-76CFA2DB2F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3C6F317-28E5-D6F9-6414-E545E33DC3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B367D5-224F-993D-D9DB-C5982C20BD26}"/>
              </a:ext>
            </a:extLst>
          </p:cNvPr>
          <p:cNvSpPr>
            <a:spLocks noGrp="1"/>
          </p:cNvSpPr>
          <p:nvPr>
            <p:ph type="dt" sz="half" idx="10"/>
          </p:nvPr>
        </p:nvSpPr>
        <p:spPr/>
        <p:txBody>
          <a:bodyPr/>
          <a:lstStyle/>
          <a:p>
            <a:fld id="{5DCCB100-FA31-4278-895D-ECAC59BC05B0}" type="datetimeFigureOut">
              <a:rPr lang="en-GB" smtClean="0"/>
              <a:t>09/02/2023</a:t>
            </a:fld>
            <a:endParaRPr lang="en-GB"/>
          </a:p>
        </p:txBody>
      </p:sp>
      <p:sp>
        <p:nvSpPr>
          <p:cNvPr id="5" name="Footer Placeholder 4">
            <a:extLst>
              <a:ext uri="{FF2B5EF4-FFF2-40B4-BE49-F238E27FC236}">
                <a16:creationId xmlns:a16="http://schemas.microsoft.com/office/drawing/2014/main" id="{A5F26B48-31A2-16B1-8937-CBCDC73F1F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8DDC53-A238-29FA-2710-2B26F9BB11EC}"/>
              </a:ext>
            </a:extLst>
          </p:cNvPr>
          <p:cNvSpPr>
            <a:spLocks noGrp="1"/>
          </p:cNvSpPr>
          <p:nvPr>
            <p:ph type="sldNum" sz="quarter" idx="12"/>
          </p:nvPr>
        </p:nvSpPr>
        <p:spPr/>
        <p:txBody>
          <a:bodyPr/>
          <a:lstStyle/>
          <a:p>
            <a:fld id="{AA9B93BD-8B42-4BFB-A54D-A9F7B04FAD8B}" type="slidenum">
              <a:rPr lang="en-GB" smtClean="0"/>
              <a:t>‹#›</a:t>
            </a:fld>
            <a:endParaRPr lang="en-GB"/>
          </a:p>
        </p:txBody>
      </p:sp>
    </p:spTree>
    <p:extLst>
      <p:ext uri="{BB962C8B-B14F-4D97-AF65-F5344CB8AC3E}">
        <p14:creationId xmlns:p14="http://schemas.microsoft.com/office/powerpoint/2010/main" val="607464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60D28-8766-830D-F7EE-694D804F65E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5A58ACD-B992-D9E3-82BB-C668926EB1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FF4B5A5-9652-A2CB-AF43-6852B946BE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5059FB4-B631-CD1A-F0C7-C5D9D5F40CF5}"/>
              </a:ext>
            </a:extLst>
          </p:cNvPr>
          <p:cNvSpPr>
            <a:spLocks noGrp="1"/>
          </p:cNvSpPr>
          <p:nvPr>
            <p:ph type="dt" sz="half" idx="10"/>
          </p:nvPr>
        </p:nvSpPr>
        <p:spPr/>
        <p:txBody>
          <a:bodyPr/>
          <a:lstStyle/>
          <a:p>
            <a:fld id="{5DCCB100-FA31-4278-895D-ECAC59BC05B0}" type="datetimeFigureOut">
              <a:rPr lang="en-GB" smtClean="0"/>
              <a:t>09/02/2023</a:t>
            </a:fld>
            <a:endParaRPr lang="en-GB"/>
          </a:p>
        </p:txBody>
      </p:sp>
      <p:sp>
        <p:nvSpPr>
          <p:cNvPr id="6" name="Footer Placeholder 5">
            <a:extLst>
              <a:ext uri="{FF2B5EF4-FFF2-40B4-BE49-F238E27FC236}">
                <a16:creationId xmlns:a16="http://schemas.microsoft.com/office/drawing/2014/main" id="{E61A1135-5DFF-B8CF-B80E-083A63FBC19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970EDBB-4B12-20CC-8A54-88CE766E8B71}"/>
              </a:ext>
            </a:extLst>
          </p:cNvPr>
          <p:cNvSpPr>
            <a:spLocks noGrp="1"/>
          </p:cNvSpPr>
          <p:nvPr>
            <p:ph type="sldNum" sz="quarter" idx="12"/>
          </p:nvPr>
        </p:nvSpPr>
        <p:spPr/>
        <p:txBody>
          <a:bodyPr/>
          <a:lstStyle/>
          <a:p>
            <a:fld id="{AA9B93BD-8B42-4BFB-A54D-A9F7B04FAD8B}" type="slidenum">
              <a:rPr lang="en-GB" smtClean="0"/>
              <a:t>‹#›</a:t>
            </a:fld>
            <a:endParaRPr lang="en-GB"/>
          </a:p>
        </p:txBody>
      </p:sp>
    </p:spTree>
    <p:extLst>
      <p:ext uri="{BB962C8B-B14F-4D97-AF65-F5344CB8AC3E}">
        <p14:creationId xmlns:p14="http://schemas.microsoft.com/office/powerpoint/2010/main" val="50546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9ACA8-58E6-1D01-EFF9-80B6211608A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DA9AA65-EBBC-B37C-39AE-2731CD6CA5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08779D-AA9E-B2BC-0014-0C041CEBEE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4E7CB54-5B9D-6885-4136-06C42567A9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DC5D98-3606-D7E7-690F-8B707207E7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EEE4E32-3DA5-E501-3E94-80D41D49FC92}"/>
              </a:ext>
            </a:extLst>
          </p:cNvPr>
          <p:cNvSpPr>
            <a:spLocks noGrp="1"/>
          </p:cNvSpPr>
          <p:nvPr>
            <p:ph type="dt" sz="half" idx="10"/>
          </p:nvPr>
        </p:nvSpPr>
        <p:spPr/>
        <p:txBody>
          <a:bodyPr/>
          <a:lstStyle/>
          <a:p>
            <a:fld id="{5DCCB100-FA31-4278-895D-ECAC59BC05B0}" type="datetimeFigureOut">
              <a:rPr lang="en-GB" smtClean="0"/>
              <a:t>09/02/2023</a:t>
            </a:fld>
            <a:endParaRPr lang="en-GB"/>
          </a:p>
        </p:txBody>
      </p:sp>
      <p:sp>
        <p:nvSpPr>
          <p:cNvPr id="8" name="Footer Placeholder 7">
            <a:extLst>
              <a:ext uri="{FF2B5EF4-FFF2-40B4-BE49-F238E27FC236}">
                <a16:creationId xmlns:a16="http://schemas.microsoft.com/office/drawing/2014/main" id="{FB1D0EEF-ABC8-F527-D2AA-5B36386BD1F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8CCBC87-A790-1140-F418-CD1D4F13AF6B}"/>
              </a:ext>
            </a:extLst>
          </p:cNvPr>
          <p:cNvSpPr>
            <a:spLocks noGrp="1"/>
          </p:cNvSpPr>
          <p:nvPr>
            <p:ph type="sldNum" sz="quarter" idx="12"/>
          </p:nvPr>
        </p:nvSpPr>
        <p:spPr/>
        <p:txBody>
          <a:bodyPr/>
          <a:lstStyle/>
          <a:p>
            <a:fld id="{AA9B93BD-8B42-4BFB-A54D-A9F7B04FAD8B}" type="slidenum">
              <a:rPr lang="en-GB" smtClean="0"/>
              <a:t>‹#›</a:t>
            </a:fld>
            <a:endParaRPr lang="en-GB"/>
          </a:p>
        </p:txBody>
      </p:sp>
    </p:spTree>
    <p:extLst>
      <p:ext uri="{BB962C8B-B14F-4D97-AF65-F5344CB8AC3E}">
        <p14:creationId xmlns:p14="http://schemas.microsoft.com/office/powerpoint/2010/main" val="3309168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81F23-B486-3AA5-30F8-71B38EDDCB5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6F55118-6922-E24A-0BBC-E8541225AFE2}"/>
              </a:ext>
            </a:extLst>
          </p:cNvPr>
          <p:cNvSpPr>
            <a:spLocks noGrp="1"/>
          </p:cNvSpPr>
          <p:nvPr>
            <p:ph type="dt" sz="half" idx="10"/>
          </p:nvPr>
        </p:nvSpPr>
        <p:spPr/>
        <p:txBody>
          <a:bodyPr/>
          <a:lstStyle/>
          <a:p>
            <a:fld id="{5DCCB100-FA31-4278-895D-ECAC59BC05B0}" type="datetimeFigureOut">
              <a:rPr lang="en-GB" smtClean="0"/>
              <a:t>09/02/2023</a:t>
            </a:fld>
            <a:endParaRPr lang="en-GB"/>
          </a:p>
        </p:txBody>
      </p:sp>
      <p:sp>
        <p:nvSpPr>
          <p:cNvPr id="4" name="Footer Placeholder 3">
            <a:extLst>
              <a:ext uri="{FF2B5EF4-FFF2-40B4-BE49-F238E27FC236}">
                <a16:creationId xmlns:a16="http://schemas.microsoft.com/office/drawing/2014/main" id="{0349308A-EFB5-721B-610D-0778BA5C4A3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77A698C-FB33-5313-B1B4-4F514E7F24FE}"/>
              </a:ext>
            </a:extLst>
          </p:cNvPr>
          <p:cNvSpPr>
            <a:spLocks noGrp="1"/>
          </p:cNvSpPr>
          <p:nvPr>
            <p:ph type="sldNum" sz="quarter" idx="12"/>
          </p:nvPr>
        </p:nvSpPr>
        <p:spPr/>
        <p:txBody>
          <a:bodyPr/>
          <a:lstStyle/>
          <a:p>
            <a:fld id="{AA9B93BD-8B42-4BFB-A54D-A9F7B04FAD8B}" type="slidenum">
              <a:rPr lang="en-GB" smtClean="0"/>
              <a:t>‹#›</a:t>
            </a:fld>
            <a:endParaRPr lang="en-GB"/>
          </a:p>
        </p:txBody>
      </p:sp>
    </p:spTree>
    <p:extLst>
      <p:ext uri="{BB962C8B-B14F-4D97-AF65-F5344CB8AC3E}">
        <p14:creationId xmlns:p14="http://schemas.microsoft.com/office/powerpoint/2010/main" val="2900155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F2A76A-F672-5C06-C704-617F583A1033}"/>
              </a:ext>
            </a:extLst>
          </p:cNvPr>
          <p:cNvSpPr>
            <a:spLocks noGrp="1"/>
          </p:cNvSpPr>
          <p:nvPr>
            <p:ph type="dt" sz="half" idx="10"/>
          </p:nvPr>
        </p:nvSpPr>
        <p:spPr/>
        <p:txBody>
          <a:bodyPr/>
          <a:lstStyle/>
          <a:p>
            <a:fld id="{5DCCB100-FA31-4278-895D-ECAC59BC05B0}" type="datetimeFigureOut">
              <a:rPr lang="en-GB" smtClean="0"/>
              <a:t>09/02/2023</a:t>
            </a:fld>
            <a:endParaRPr lang="en-GB"/>
          </a:p>
        </p:txBody>
      </p:sp>
      <p:sp>
        <p:nvSpPr>
          <p:cNvPr id="3" name="Footer Placeholder 2">
            <a:extLst>
              <a:ext uri="{FF2B5EF4-FFF2-40B4-BE49-F238E27FC236}">
                <a16:creationId xmlns:a16="http://schemas.microsoft.com/office/drawing/2014/main" id="{03A618C1-572B-DAB2-CB4E-E39F472640E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739A63A-C514-92BA-D144-D5212FD82157}"/>
              </a:ext>
            </a:extLst>
          </p:cNvPr>
          <p:cNvSpPr>
            <a:spLocks noGrp="1"/>
          </p:cNvSpPr>
          <p:nvPr>
            <p:ph type="sldNum" sz="quarter" idx="12"/>
          </p:nvPr>
        </p:nvSpPr>
        <p:spPr/>
        <p:txBody>
          <a:bodyPr/>
          <a:lstStyle/>
          <a:p>
            <a:fld id="{AA9B93BD-8B42-4BFB-A54D-A9F7B04FAD8B}" type="slidenum">
              <a:rPr lang="en-GB" smtClean="0"/>
              <a:t>‹#›</a:t>
            </a:fld>
            <a:endParaRPr lang="en-GB"/>
          </a:p>
        </p:txBody>
      </p:sp>
    </p:spTree>
    <p:extLst>
      <p:ext uri="{BB962C8B-B14F-4D97-AF65-F5344CB8AC3E}">
        <p14:creationId xmlns:p14="http://schemas.microsoft.com/office/powerpoint/2010/main" val="3744241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EC4B6-3F8E-99B1-7F74-15D1AC120A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4FA15AA-C1D1-5823-B29C-57460A645C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400DB63-D871-B33A-062B-2B403F3E40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0012EA-3EB8-FCD1-102B-AAC906E5211A}"/>
              </a:ext>
            </a:extLst>
          </p:cNvPr>
          <p:cNvSpPr>
            <a:spLocks noGrp="1"/>
          </p:cNvSpPr>
          <p:nvPr>
            <p:ph type="dt" sz="half" idx="10"/>
          </p:nvPr>
        </p:nvSpPr>
        <p:spPr/>
        <p:txBody>
          <a:bodyPr/>
          <a:lstStyle/>
          <a:p>
            <a:fld id="{5DCCB100-FA31-4278-895D-ECAC59BC05B0}" type="datetimeFigureOut">
              <a:rPr lang="en-GB" smtClean="0"/>
              <a:t>09/02/2023</a:t>
            </a:fld>
            <a:endParaRPr lang="en-GB"/>
          </a:p>
        </p:txBody>
      </p:sp>
      <p:sp>
        <p:nvSpPr>
          <p:cNvPr id="6" name="Footer Placeholder 5">
            <a:extLst>
              <a:ext uri="{FF2B5EF4-FFF2-40B4-BE49-F238E27FC236}">
                <a16:creationId xmlns:a16="http://schemas.microsoft.com/office/drawing/2014/main" id="{E59B5110-39EB-BB3D-8B9D-5E6BF87879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44350B8-E0F3-E170-AA00-20977B8D07D0}"/>
              </a:ext>
            </a:extLst>
          </p:cNvPr>
          <p:cNvSpPr>
            <a:spLocks noGrp="1"/>
          </p:cNvSpPr>
          <p:nvPr>
            <p:ph type="sldNum" sz="quarter" idx="12"/>
          </p:nvPr>
        </p:nvSpPr>
        <p:spPr/>
        <p:txBody>
          <a:bodyPr/>
          <a:lstStyle/>
          <a:p>
            <a:fld id="{AA9B93BD-8B42-4BFB-A54D-A9F7B04FAD8B}" type="slidenum">
              <a:rPr lang="en-GB" smtClean="0"/>
              <a:t>‹#›</a:t>
            </a:fld>
            <a:endParaRPr lang="en-GB"/>
          </a:p>
        </p:txBody>
      </p:sp>
    </p:spTree>
    <p:extLst>
      <p:ext uri="{BB962C8B-B14F-4D97-AF65-F5344CB8AC3E}">
        <p14:creationId xmlns:p14="http://schemas.microsoft.com/office/powerpoint/2010/main" val="3506388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ED704-ADD3-255C-F44F-C1EE3DFEA7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4D60DAF-3D44-0638-3F62-7AA95219BB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FD5A88E-17E0-EEEA-5370-55BF1075D9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568958-3ED5-2F54-D949-FF41A0F09227}"/>
              </a:ext>
            </a:extLst>
          </p:cNvPr>
          <p:cNvSpPr>
            <a:spLocks noGrp="1"/>
          </p:cNvSpPr>
          <p:nvPr>
            <p:ph type="dt" sz="half" idx="10"/>
          </p:nvPr>
        </p:nvSpPr>
        <p:spPr/>
        <p:txBody>
          <a:bodyPr/>
          <a:lstStyle/>
          <a:p>
            <a:fld id="{5DCCB100-FA31-4278-895D-ECAC59BC05B0}" type="datetimeFigureOut">
              <a:rPr lang="en-GB" smtClean="0"/>
              <a:t>09/02/2023</a:t>
            </a:fld>
            <a:endParaRPr lang="en-GB"/>
          </a:p>
        </p:txBody>
      </p:sp>
      <p:sp>
        <p:nvSpPr>
          <p:cNvPr id="6" name="Footer Placeholder 5">
            <a:extLst>
              <a:ext uri="{FF2B5EF4-FFF2-40B4-BE49-F238E27FC236}">
                <a16:creationId xmlns:a16="http://schemas.microsoft.com/office/drawing/2014/main" id="{61229BE0-3BA4-8A9F-CB98-6B173890DD8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73DD1E4-17EE-3C6C-7D12-BD58FB65B31C}"/>
              </a:ext>
            </a:extLst>
          </p:cNvPr>
          <p:cNvSpPr>
            <a:spLocks noGrp="1"/>
          </p:cNvSpPr>
          <p:nvPr>
            <p:ph type="sldNum" sz="quarter" idx="12"/>
          </p:nvPr>
        </p:nvSpPr>
        <p:spPr/>
        <p:txBody>
          <a:bodyPr/>
          <a:lstStyle/>
          <a:p>
            <a:fld id="{AA9B93BD-8B42-4BFB-A54D-A9F7B04FAD8B}" type="slidenum">
              <a:rPr lang="en-GB" smtClean="0"/>
              <a:t>‹#›</a:t>
            </a:fld>
            <a:endParaRPr lang="en-GB"/>
          </a:p>
        </p:txBody>
      </p:sp>
    </p:spTree>
    <p:extLst>
      <p:ext uri="{BB962C8B-B14F-4D97-AF65-F5344CB8AC3E}">
        <p14:creationId xmlns:p14="http://schemas.microsoft.com/office/powerpoint/2010/main" val="475266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910268-0BCE-F5C1-41BD-FF40B75E84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588CD6C-2F41-5B24-9D0E-810434EEA8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68B53EE-3E66-2BBD-9148-A62CC547C4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CCB100-FA31-4278-895D-ECAC59BC05B0}" type="datetimeFigureOut">
              <a:rPr lang="en-GB" smtClean="0"/>
              <a:t>09/02/2023</a:t>
            </a:fld>
            <a:endParaRPr lang="en-GB"/>
          </a:p>
        </p:txBody>
      </p:sp>
      <p:sp>
        <p:nvSpPr>
          <p:cNvPr id="5" name="Footer Placeholder 4">
            <a:extLst>
              <a:ext uri="{FF2B5EF4-FFF2-40B4-BE49-F238E27FC236}">
                <a16:creationId xmlns:a16="http://schemas.microsoft.com/office/drawing/2014/main" id="{D6DB361F-04FD-E98C-4AD1-DFE55D14C6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F974963-62E6-0A56-F604-6DEC3E483F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9B93BD-8B42-4BFB-A54D-A9F7B04FAD8B}" type="slidenum">
              <a:rPr lang="en-GB" smtClean="0"/>
              <a:t>‹#›</a:t>
            </a:fld>
            <a:endParaRPr lang="en-GB"/>
          </a:p>
        </p:txBody>
      </p:sp>
    </p:spTree>
    <p:extLst>
      <p:ext uri="{BB962C8B-B14F-4D97-AF65-F5344CB8AC3E}">
        <p14:creationId xmlns:p14="http://schemas.microsoft.com/office/powerpoint/2010/main" val="1488417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0" name="Arc 39">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3331B25-11DD-F974-C258-A07B56A7BC63}"/>
              </a:ext>
            </a:extLst>
          </p:cNvPr>
          <p:cNvSpPr>
            <a:spLocks noGrp="1"/>
          </p:cNvSpPr>
          <p:nvPr>
            <p:ph type="ctrTitle"/>
          </p:nvPr>
        </p:nvSpPr>
        <p:spPr>
          <a:xfrm>
            <a:off x="3804728" y="1874070"/>
            <a:ext cx="7644627" cy="3432529"/>
          </a:xfrm>
        </p:spPr>
        <p:txBody>
          <a:bodyPr>
            <a:normAutofit fontScale="90000"/>
          </a:bodyPr>
          <a:lstStyle/>
          <a:p>
            <a:pPr algn="r"/>
            <a:br>
              <a:rPr lang="en-GB" dirty="0"/>
            </a:br>
            <a:br>
              <a:rPr lang="en-GB" dirty="0"/>
            </a:br>
            <a:br>
              <a:rPr lang="en-GB" dirty="0"/>
            </a:br>
            <a:br>
              <a:rPr lang="en-GB" dirty="0"/>
            </a:br>
            <a:br>
              <a:rPr lang="en-GB" dirty="0"/>
            </a:br>
            <a:br>
              <a:rPr lang="en-GB" dirty="0"/>
            </a:br>
            <a:r>
              <a:rPr lang="en-GB" dirty="0"/>
              <a:t>Lesson 2: Travelling. </a:t>
            </a:r>
            <a:br>
              <a:rPr lang="en-GB" dirty="0"/>
            </a:br>
            <a:br>
              <a:rPr lang="en-GB" sz="4700" dirty="0">
                <a:effectLst/>
                <a:latin typeface="Gadugi" panose="020B0502040204020203" pitchFamily="34" charset="0"/>
                <a:ea typeface="Gadugi" panose="020B0502040204020203" pitchFamily="34" charset="0"/>
                <a:cs typeface="Times New Roman" panose="02020603050405020304" pitchFamily="18" charset="0"/>
              </a:rPr>
            </a:br>
            <a:endParaRPr lang="en-GB" sz="4700" dirty="0">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22896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A5CD273-17D7-A9A4-44BA-A0CD6FCE008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24000" b="-1"/>
          <a:stretch/>
        </p:blipFill>
        <p:spPr>
          <a:xfrm>
            <a:off x="20" y="10"/>
            <a:ext cx="12191980" cy="6857990"/>
          </a:xfrm>
          <a:prstGeom prst="rect">
            <a:avLst/>
          </a:prstGeom>
        </p:spPr>
      </p:pic>
      <p:sp>
        <p:nvSpPr>
          <p:cNvPr id="50" name="Rectangle 4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41F946-FBDF-F8A9-BFDE-013A03B1BF21}"/>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a:solidFill>
                  <a:schemeClr val="tx1">
                    <a:lumMod val="85000"/>
                    <a:lumOff val="15000"/>
                  </a:schemeClr>
                </a:solidFill>
                <a:effectLst/>
              </a:rPr>
              <a:t>Themes: </a:t>
            </a:r>
            <a:r>
              <a:rPr lang="en-US" sz="3600">
                <a:solidFill>
                  <a:schemeClr val="tx1">
                    <a:lumMod val="85000"/>
                    <a:lumOff val="15000"/>
                  </a:schemeClr>
                </a:solidFill>
                <a:effectLst/>
              </a:rPr>
              <a:t>Caring, helping</a:t>
            </a:r>
            <a:endParaRPr lang="en-US" sz="3600">
              <a:solidFill>
                <a:schemeClr val="tx1">
                  <a:lumMod val="85000"/>
                  <a:lumOff val="15000"/>
                </a:schemeClr>
              </a:solidFill>
            </a:endParaRPr>
          </a:p>
        </p:txBody>
      </p:sp>
      <p:cxnSp>
        <p:nvCxnSpPr>
          <p:cNvPr id="52" name="Straight Connector 5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5763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5DD6D0-AECA-B728-0ACA-779781634C95}"/>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600" dirty="0"/>
              <a:t>Starter Questions:  How did you get to school this morning?</a:t>
            </a:r>
          </a:p>
        </p:txBody>
      </p:sp>
      <p:sp>
        <p:nvSpPr>
          <p:cNvPr id="1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C5C78BEE-AA21-EBF7-AC4A-26B70FD08E42}"/>
              </a:ext>
            </a:extLst>
          </p:cNvPr>
          <p:cNvSpPr>
            <a:spLocks noGrp="1"/>
          </p:cNvSpPr>
          <p:nvPr>
            <p:ph type="body" sz="half" idx="2"/>
          </p:nvPr>
        </p:nvSpPr>
        <p:spPr>
          <a:xfrm>
            <a:off x="572493" y="2071316"/>
            <a:ext cx="6713552" cy="4119172"/>
          </a:xfrm>
        </p:spPr>
        <p:txBody>
          <a:bodyPr vert="horz" lIns="91440" tIns="45720" rIns="91440" bIns="45720" rtlCol="0" anchor="t">
            <a:normAutofit/>
          </a:bodyPr>
          <a:lstStyle/>
          <a:p>
            <a:pPr marL="342900" lvl="0" indent="-228600">
              <a:spcAft>
                <a:spcPts val="800"/>
              </a:spcAft>
              <a:buFont typeface="Arial" panose="020B0604020202020204" pitchFamily="34" charset="0"/>
              <a:buChar char="•"/>
            </a:pPr>
            <a:endParaRPr lang="en-US" sz="2400" dirty="0">
              <a:effectLst/>
            </a:endParaRPr>
          </a:p>
          <a:p>
            <a:pPr marL="342900" lvl="0" indent="-228600">
              <a:spcAft>
                <a:spcPts val="800"/>
              </a:spcAft>
              <a:buFont typeface="Arial" panose="020B0604020202020204" pitchFamily="34" charset="0"/>
              <a:buChar char="•"/>
            </a:pPr>
            <a:r>
              <a:rPr lang="en-US" sz="2400" dirty="0">
                <a:effectLst/>
              </a:rPr>
              <a:t>What other journeys have you made apart from your journey to school? </a:t>
            </a:r>
          </a:p>
          <a:p>
            <a:pPr marL="342900" lvl="0" indent="-228600">
              <a:spcAft>
                <a:spcPts val="800"/>
              </a:spcAft>
              <a:buFont typeface="Arial" panose="020B0604020202020204" pitchFamily="34" charset="0"/>
              <a:buChar char="•"/>
            </a:pPr>
            <a:r>
              <a:rPr lang="en-US" sz="2400" dirty="0">
                <a:effectLst/>
              </a:rPr>
              <a:t>Did you know where you were going when you set off? </a:t>
            </a:r>
          </a:p>
          <a:p>
            <a:pPr marL="342900" lvl="0" indent="-228600">
              <a:spcAft>
                <a:spcPts val="800"/>
              </a:spcAft>
              <a:buFont typeface="Arial" panose="020B0604020202020204" pitchFamily="34" charset="0"/>
              <a:buChar char="•"/>
            </a:pPr>
            <a:r>
              <a:rPr lang="en-US" sz="2400" dirty="0">
                <a:effectLst/>
              </a:rPr>
              <a:t>Was the weather different at the end of your journey to how it was at the start? </a:t>
            </a:r>
          </a:p>
          <a:p>
            <a:endParaRPr lang="en-US" sz="2200" dirty="0"/>
          </a:p>
        </p:txBody>
      </p:sp>
      <p:pic>
        <p:nvPicPr>
          <p:cNvPr id="10" name="Content Placeholder 9">
            <a:extLst>
              <a:ext uri="{FF2B5EF4-FFF2-40B4-BE49-F238E27FC236}">
                <a16:creationId xmlns:a16="http://schemas.microsoft.com/office/drawing/2014/main" id="{25EA5E42-198E-25E6-E735-20F100A0007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234" b="234"/>
          <a:stretch/>
        </p:blipFill>
        <p:spPr>
          <a:xfrm>
            <a:off x="7675658" y="2093976"/>
            <a:ext cx="3941064" cy="4096512"/>
          </a:xfrm>
          <a:prstGeom prst="rect">
            <a:avLst/>
          </a:prstGeom>
        </p:spPr>
      </p:pic>
    </p:spTree>
    <p:extLst>
      <p:ext uri="{BB962C8B-B14F-4D97-AF65-F5344CB8AC3E}">
        <p14:creationId xmlns:p14="http://schemas.microsoft.com/office/powerpoint/2010/main" val="1285412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7279C-9E52-D7A2-B02C-A07241E59A63}"/>
              </a:ext>
            </a:extLst>
          </p:cNvPr>
          <p:cNvSpPr>
            <a:spLocks noGrp="1"/>
          </p:cNvSpPr>
          <p:nvPr>
            <p:ph type="title"/>
          </p:nvPr>
        </p:nvSpPr>
        <p:spPr>
          <a:xfrm>
            <a:off x="5214579" y="629266"/>
            <a:ext cx="6422849" cy="1676603"/>
          </a:xfrm>
        </p:spPr>
        <p:txBody>
          <a:bodyPr vert="horz" lIns="91440" tIns="45720" rIns="91440" bIns="45720" rtlCol="0" anchor="ctr">
            <a:normAutofit/>
          </a:bodyPr>
          <a:lstStyle/>
          <a:p>
            <a:r>
              <a:rPr lang="en-US" sz="4400" b="1" kern="1200" dirty="0">
                <a:solidFill>
                  <a:schemeClr val="tx1"/>
                </a:solidFill>
                <a:effectLst/>
                <a:latin typeface="+mj-lt"/>
                <a:ea typeface="+mj-ea"/>
                <a:cs typeface="+mj-cs"/>
              </a:rPr>
              <a:t>Armley Christ Church Window</a:t>
            </a:r>
            <a:r>
              <a:rPr lang="en-US" sz="4400" kern="1200" dirty="0">
                <a:solidFill>
                  <a:schemeClr val="tx1"/>
                </a:solidFill>
                <a:effectLst/>
                <a:latin typeface="+mj-lt"/>
                <a:ea typeface="+mj-ea"/>
                <a:cs typeface="+mj-cs"/>
              </a:rPr>
              <a:t>: St Christopher</a:t>
            </a:r>
            <a:endParaRPr lang="en-US" sz="4400" kern="1200" dirty="0">
              <a:solidFill>
                <a:schemeClr val="tx1"/>
              </a:solidFill>
              <a:latin typeface="+mj-lt"/>
              <a:ea typeface="+mj-ea"/>
              <a:cs typeface="+mj-cs"/>
            </a:endParaRPr>
          </a:p>
        </p:txBody>
      </p:sp>
      <p:sp>
        <p:nvSpPr>
          <p:cNvPr id="57" name="Rectangle 48">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4D2C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 Placeholder 3">
            <a:extLst>
              <a:ext uri="{FF2B5EF4-FFF2-40B4-BE49-F238E27FC236}">
                <a16:creationId xmlns:a16="http://schemas.microsoft.com/office/drawing/2014/main" id="{10CF39F2-1A74-C8D1-44E1-1CD0ED308559}"/>
              </a:ext>
            </a:extLst>
          </p:cNvPr>
          <p:cNvSpPr>
            <a:spLocks noGrp="1"/>
          </p:cNvSpPr>
          <p:nvPr>
            <p:ph type="body" sz="half" idx="2"/>
          </p:nvPr>
        </p:nvSpPr>
        <p:spPr>
          <a:xfrm>
            <a:off x="5214581" y="2438400"/>
            <a:ext cx="6422848" cy="3785419"/>
          </a:xfrm>
        </p:spPr>
        <p:txBody>
          <a:bodyPr vert="horz" lIns="91440" tIns="45720" rIns="91440" bIns="45720" rtlCol="0">
            <a:normAutofit fontScale="92500" lnSpcReduction="10000"/>
          </a:bodyPr>
          <a:lstStyle/>
          <a:p>
            <a:pPr>
              <a:spcAft>
                <a:spcPts val="800"/>
              </a:spcAft>
            </a:pPr>
            <a:r>
              <a:rPr lang="en-US" sz="2000" dirty="0">
                <a:effectLst/>
              </a:rPr>
              <a:t>This window shows St Christopher who was a very strong man. Legend says that he lived alone by a stream and used his strength to carry </a:t>
            </a:r>
            <a:r>
              <a:rPr lang="en-US" sz="2000" dirty="0" err="1">
                <a:effectLst/>
              </a:rPr>
              <a:t>travellers</a:t>
            </a:r>
            <a:r>
              <a:rPr lang="en-US" sz="2000" dirty="0">
                <a:effectLst/>
              </a:rPr>
              <a:t> across the water. One day, when Jesus was a child he asked to be carried to the other side and this is what you can see in the picture. </a:t>
            </a:r>
          </a:p>
          <a:p>
            <a:pPr>
              <a:spcAft>
                <a:spcPts val="800"/>
              </a:spcAft>
            </a:pPr>
            <a:r>
              <a:rPr lang="en-US" sz="2000" dirty="0">
                <a:effectLst/>
              </a:rPr>
              <a:t>Apparently Jesus was very heavy because he is a very special person -  the Creator and Redeemer of the world. </a:t>
            </a:r>
          </a:p>
          <a:p>
            <a:pPr>
              <a:spcAft>
                <a:spcPts val="800"/>
              </a:spcAft>
            </a:pPr>
            <a:r>
              <a:rPr lang="en-US" sz="2000" dirty="0">
                <a:effectLst/>
              </a:rPr>
              <a:t>St Christopher was a helper. He helped people in their journeys. In the picture he has his foot on a rock. He is strong, safe and secure. We may not be as strong as St Christopher but we can still help others. It can be nice to help others but it can also be tiring and difficult. We can see that even St Christopher is feeling the burden of carrying Jesus. </a:t>
            </a:r>
          </a:p>
        </p:txBody>
      </p:sp>
      <p:pic>
        <p:nvPicPr>
          <p:cNvPr id="5" name="Picture 4">
            <a:extLst>
              <a:ext uri="{FF2B5EF4-FFF2-40B4-BE49-F238E27FC236}">
                <a16:creationId xmlns:a16="http://schemas.microsoft.com/office/drawing/2014/main" id="{2EA15E67-31AC-1622-7A7E-3624BB3696D4}"/>
              </a:ext>
            </a:extLst>
          </p:cNvPr>
          <p:cNvPicPr>
            <a:picLocks noChangeAspect="1"/>
          </p:cNvPicPr>
          <p:nvPr/>
        </p:nvPicPr>
        <p:blipFill>
          <a:blip r:embed="rId3"/>
          <a:stretch>
            <a:fillRect/>
          </a:stretch>
        </p:blipFill>
        <p:spPr>
          <a:xfrm>
            <a:off x="488224" y="172741"/>
            <a:ext cx="3804996" cy="6502992"/>
          </a:xfrm>
          <a:prstGeom prst="rect">
            <a:avLst/>
          </a:prstGeom>
        </p:spPr>
      </p:pic>
    </p:spTree>
    <p:extLst>
      <p:ext uri="{BB962C8B-B14F-4D97-AF65-F5344CB8AC3E}">
        <p14:creationId xmlns:p14="http://schemas.microsoft.com/office/powerpoint/2010/main" val="1103415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72D00E9D-24E4-1EB6-455E-7E8C7368E52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3001" r="3001"/>
          <a:stretch/>
        </p:blipFill>
        <p:spPr>
          <a:xfrm>
            <a:off x="1" y="10"/>
            <a:ext cx="9669642" cy="6857990"/>
          </a:xfrm>
          <a:prstGeom prst="rect">
            <a:avLst/>
          </a:prstGeom>
        </p:spPr>
      </p:pic>
      <p:sp>
        <p:nvSpPr>
          <p:cNvPr id="32" name="Rectangle 3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F369F8EA-AE70-7BA1-6B3F-BBDFD04023A7}"/>
              </a:ext>
            </a:extLst>
          </p:cNvPr>
          <p:cNvSpPr>
            <a:spLocks noGrp="1"/>
          </p:cNvSpPr>
          <p:nvPr>
            <p:ph type="body" sz="half" idx="2"/>
          </p:nvPr>
        </p:nvSpPr>
        <p:spPr>
          <a:xfrm>
            <a:off x="8686800" y="71120"/>
            <a:ext cx="3149600" cy="6705600"/>
          </a:xfrm>
        </p:spPr>
        <p:txBody>
          <a:bodyPr vert="horz" lIns="91440" tIns="45720" rIns="91440" bIns="45720" rtlCol="0">
            <a:noAutofit/>
          </a:bodyPr>
          <a:lstStyle/>
          <a:p>
            <a:r>
              <a:rPr lang="en-US" sz="1800" dirty="0">
                <a:effectLst/>
              </a:rPr>
              <a:t>Omar was only four when he had to leave his home. Omar and Hassan walked and walked with thousands of other people mainly older people and mothers with children. They hid in bushes when they heard fighting. Sometimes bandits found them and stole all their food and belongings. They didn’t know where they were going but followed signs others had left such as a bent tree branch meaning ‘turn left here’. </a:t>
            </a:r>
            <a:r>
              <a:rPr lang="en-GB" sz="1800" dirty="0">
                <a:effectLst/>
                <a:latin typeface="Calibri" panose="020F0502020204030204" pitchFamily="34" charset="0"/>
                <a:ea typeface="Calibri" panose="020F0502020204030204" pitchFamily="34" charset="0"/>
                <a:cs typeface="Times New Roman" panose="02020603050405020304" pitchFamily="18" charset="0"/>
              </a:rPr>
              <a:t>They didn’t know what they would eat on the way or if they would be in danger. Just as they were getting very weak, they found themselves in a safe place with many other people on the move. This place was ‘ Dadaab Refugee Camp’ in Kenya. They were so weak on arrival they spent a long time in hospital and had to learn to walk again despite having walked for many, many miles. </a:t>
            </a:r>
            <a:endParaRPr lang="en-US" sz="1800" dirty="0"/>
          </a:p>
        </p:txBody>
      </p:sp>
    </p:spTree>
    <p:extLst>
      <p:ext uri="{BB962C8B-B14F-4D97-AF65-F5344CB8AC3E}">
        <p14:creationId xmlns:p14="http://schemas.microsoft.com/office/powerpoint/2010/main" val="588559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Content Placeholder 5">
            <a:extLst>
              <a:ext uri="{FF2B5EF4-FFF2-40B4-BE49-F238E27FC236}">
                <a16:creationId xmlns:a16="http://schemas.microsoft.com/office/drawing/2014/main" id="{19F37D66-A0B9-4427-983B-22F301D1EC7F}"/>
              </a:ext>
            </a:extLst>
          </p:cNvPr>
          <p:cNvPicPr>
            <a:picLocks noChangeAspect="1"/>
          </p:cNvPicPr>
          <p:nvPr/>
        </p:nvPicPr>
        <p:blipFill rotWithShape="1">
          <a:blip r:embed="rId2"/>
          <a:srcRect t="585" r="-2" b="14548"/>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10" name="Content Placeholder 9">
            <a:extLst>
              <a:ext uri="{FF2B5EF4-FFF2-40B4-BE49-F238E27FC236}">
                <a16:creationId xmlns:a16="http://schemas.microsoft.com/office/drawing/2014/main" id="{25EA5E42-198E-25E6-E735-20F100A0007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5384" r="-2" b="15382"/>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7" name="Freeform: Shape 16">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Freeform: Shape 18">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A5DD6D0-AECA-B728-0ACA-779781634C95}"/>
              </a:ext>
            </a:extLst>
          </p:cNvPr>
          <p:cNvSpPr>
            <a:spLocks noGrp="1"/>
          </p:cNvSpPr>
          <p:nvPr>
            <p:ph type="title"/>
          </p:nvPr>
        </p:nvSpPr>
        <p:spPr>
          <a:xfrm>
            <a:off x="479163" y="326196"/>
            <a:ext cx="4832802" cy="1860219"/>
          </a:xfrm>
        </p:spPr>
        <p:txBody>
          <a:bodyPr vert="horz" lIns="91440" tIns="45720" rIns="91440" bIns="45720" rtlCol="0" anchor="ctr">
            <a:normAutofit/>
          </a:bodyPr>
          <a:lstStyle/>
          <a:p>
            <a:r>
              <a:rPr lang="en-US" sz="3400" kern="1200" dirty="0">
                <a:solidFill>
                  <a:schemeClr val="tx1"/>
                </a:solidFill>
                <a:latin typeface="+mj-lt"/>
                <a:ea typeface="+mj-ea"/>
                <a:cs typeface="+mj-cs"/>
              </a:rPr>
              <a:t> </a:t>
            </a:r>
            <a:br>
              <a:rPr lang="en-US" sz="3400" kern="1200" dirty="0">
                <a:solidFill>
                  <a:schemeClr val="tx1"/>
                </a:solidFill>
                <a:latin typeface="+mj-lt"/>
                <a:ea typeface="+mj-ea"/>
                <a:cs typeface="+mj-cs"/>
              </a:rPr>
            </a:br>
            <a:r>
              <a:rPr lang="en-US" sz="3400" kern="1200" dirty="0">
                <a:solidFill>
                  <a:schemeClr val="tx1"/>
                </a:solidFill>
                <a:latin typeface="+mj-lt"/>
                <a:ea typeface="+mj-ea"/>
                <a:cs typeface="+mj-cs"/>
              </a:rPr>
              <a:t>Samuel’s story</a:t>
            </a:r>
            <a:br>
              <a:rPr lang="en-US" sz="3400" kern="1200" dirty="0">
                <a:solidFill>
                  <a:schemeClr val="tx1"/>
                </a:solidFill>
                <a:latin typeface="+mj-lt"/>
                <a:ea typeface="+mj-ea"/>
                <a:cs typeface="+mj-cs"/>
              </a:rPr>
            </a:br>
            <a:r>
              <a:rPr lang="en-US" sz="3400" kern="1200" dirty="0">
                <a:solidFill>
                  <a:schemeClr val="tx1"/>
                </a:solidFill>
                <a:latin typeface="+mj-lt"/>
                <a:ea typeface="+mj-ea"/>
                <a:cs typeface="+mj-cs"/>
              </a:rPr>
              <a:t>Travelling…</a:t>
            </a:r>
          </a:p>
        </p:txBody>
      </p:sp>
      <p:sp>
        <p:nvSpPr>
          <p:cNvPr id="21" name="Rectangle 20">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3" name="Rectangle 22">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C5C78BEE-AA21-EBF7-AC4A-26B70FD08E42}"/>
              </a:ext>
            </a:extLst>
          </p:cNvPr>
          <p:cNvSpPr>
            <a:spLocks noGrp="1"/>
          </p:cNvSpPr>
          <p:nvPr>
            <p:ph type="body" sz="half" idx="2"/>
          </p:nvPr>
        </p:nvSpPr>
        <p:spPr>
          <a:xfrm>
            <a:off x="448056" y="2512611"/>
            <a:ext cx="4832803" cy="3664351"/>
          </a:xfrm>
        </p:spPr>
        <p:txBody>
          <a:bodyPr vert="horz" lIns="91440" tIns="45720" rIns="91440" bIns="45720" rtlCol="0">
            <a:normAutofit/>
          </a:bodyPr>
          <a:lstStyle/>
          <a:p>
            <a:pPr marL="342900" lvl="0" indent="-228600">
              <a:spcAft>
                <a:spcPts val="800"/>
              </a:spcAft>
              <a:buFont typeface="Arial" panose="020B0604020202020204" pitchFamily="34" charset="0"/>
              <a:buChar char="•"/>
            </a:pPr>
            <a:endParaRPr lang="en-US" sz="2000" dirty="0">
              <a:effectLst/>
            </a:endParaRPr>
          </a:p>
          <a:p>
            <a:r>
              <a:rPr lang="en-US" sz="2000" dirty="0"/>
              <a:t>We arrived in Addis Ababa and lived with my Aunt and her son for 2 years. I did not go to school whilst I was living here and just played with my brother and sister. I was waiting for a visa to come to England.</a:t>
            </a:r>
          </a:p>
          <a:p>
            <a:r>
              <a:rPr lang="en-US" sz="2000" dirty="0"/>
              <a:t>Eventually my visa arrived and I was able to come to England. I was excited as I was going to see my big brother and it was my first time on an </a:t>
            </a:r>
            <a:r>
              <a:rPr lang="en-US" sz="2000" dirty="0" err="1"/>
              <a:t>aeroplane</a:t>
            </a:r>
            <a:r>
              <a:rPr lang="en-US" sz="2000" dirty="0"/>
              <a:t>.</a:t>
            </a:r>
          </a:p>
          <a:p>
            <a:pPr indent="-228600">
              <a:buFont typeface="Arial" panose="020B0604020202020204" pitchFamily="34" charset="0"/>
              <a:buChar char="•"/>
            </a:pPr>
            <a:endParaRPr lang="en-US" sz="2000" dirty="0"/>
          </a:p>
        </p:txBody>
      </p:sp>
    </p:spTree>
    <p:extLst>
      <p:ext uri="{BB962C8B-B14F-4D97-AF65-F5344CB8AC3E}">
        <p14:creationId xmlns:p14="http://schemas.microsoft.com/office/powerpoint/2010/main" val="317439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 name="Rectangle 10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Content Placeholder 17">
            <a:extLst>
              <a:ext uri="{FF2B5EF4-FFF2-40B4-BE49-F238E27FC236}">
                <a16:creationId xmlns:a16="http://schemas.microsoft.com/office/drawing/2014/main" id="{A429BA64-B561-86E4-85C5-5DE6D4783FF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9438" r="9438"/>
          <a:stretch/>
        </p:blipFill>
        <p:spPr>
          <a:xfrm>
            <a:off x="2522356" y="10"/>
            <a:ext cx="9669642" cy="6857990"/>
          </a:xfrm>
          <a:prstGeom prst="rect">
            <a:avLst/>
          </a:prstGeom>
        </p:spPr>
      </p:pic>
      <p:sp>
        <p:nvSpPr>
          <p:cNvPr id="105" name="Rectangle 10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632B8AD-106E-AB9A-B62D-2395A1E8CDFD}"/>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b="1" dirty="0">
                <a:effectLst/>
              </a:rPr>
              <a:t>Discussion starters:</a:t>
            </a:r>
            <a:endParaRPr lang="en-US" sz="4000" dirty="0"/>
          </a:p>
        </p:txBody>
      </p:sp>
      <p:sp>
        <p:nvSpPr>
          <p:cNvPr id="4" name="Text Placeholder 3">
            <a:extLst>
              <a:ext uri="{FF2B5EF4-FFF2-40B4-BE49-F238E27FC236}">
                <a16:creationId xmlns:a16="http://schemas.microsoft.com/office/drawing/2014/main" id="{5F03F0B6-5449-D2AE-54FD-885C0CF7AB41}"/>
              </a:ext>
            </a:extLst>
          </p:cNvPr>
          <p:cNvSpPr>
            <a:spLocks noGrp="1"/>
          </p:cNvSpPr>
          <p:nvPr>
            <p:ph type="body" sz="half" idx="2"/>
          </p:nvPr>
        </p:nvSpPr>
        <p:spPr>
          <a:xfrm>
            <a:off x="838200" y="2044057"/>
            <a:ext cx="3822189" cy="4448818"/>
          </a:xfrm>
        </p:spPr>
        <p:txBody>
          <a:bodyPr vert="horz" lIns="91440" tIns="45720" rIns="91440" bIns="45720" rtlCol="0">
            <a:noAutofit/>
          </a:bodyPr>
          <a:lstStyle/>
          <a:p>
            <a:pPr indent="-228600">
              <a:buFont typeface="Arial" panose="020B0604020202020204" pitchFamily="34" charset="0"/>
              <a:buChar char="•"/>
            </a:pPr>
            <a:r>
              <a:rPr lang="en-US" sz="2800" dirty="0">
                <a:effectLst/>
              </a:rPr>
              <a:t>Do you know any refugees? </a:t>
            </a:r>
          </a:p>
          <a:p>
            <a:pPr indent="-228600">
              <a:buFont typeface="Arial" panose="020B0604020202020204" pitchFamily="34" charset="0"/>
              <a:buChar char="•"/>
            </a:pPr>
            <a:r>
              <a:rPr lang="en-US" sz="2800" dirty="0">
                <a:effectLst/>
              </a:rPr>
              <a:t>Which country have they come from? </a:t>
            </a:r>
          </a:p>
          <a:p>
            <a:pPr indent="-228600">
              <a:buFont typeface="Arial" panose="020B0604020202020204" pitchFamily="34" charset="0"/>
              <a:buChar char="•"/>
            </a:pPr>
            <a:r>
              <a:rPr lang="en-US" sz="2800" dirty="0">
                <a:effectLst/>
              </a:rPr>
              <a:t>What do you know about life in their country? </a:t>
            </a:r>
          </a:p>
          <a:p>
            <a:pPr indent="-228600">
              <a:buFont typeface="Arial" panose="020B0604020202020204" pitchFamily="34" charset="0"/>
              <a:buChar char="•"/>
            </a:pPr>
            <a:r>
              <a:rPr lang="en-US" sz="2800" dirty="0">
                <a:effectLst/>
              </a:rPr>
              <a:t>How can you make them feel welcome and at home here? </a:t>
            </a:r>
            <a:endParaRPr lang="en-US" sz="2800" dirty="0"/>
          </a:p>
        </p:txBody>
      </p:sp>
    </p:spTree>
    <p:extLst>
      <p:ext uri="{BB962C8B-B14F-4D97-AF65-F5344CB8AC3E}">
        <p14:creationId xmlns:p14="http://schemas.microsoft.com/office/powerpoint/2010/main" val="3455108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1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BF55B8-6454-9C66-4087-111898619770}"/>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4000" b="1">
                <a:effectLst/>
              </a:rPr>
              <a:t>Activity suggestions</a:t>
            </a:r>
            <a:endParaRPr lang="en-US" sz="4000"/>
          </a:p>
        </p:txBody>
      </p:sp>
      <p:grpSp>
        <p:nvGrpSpPr>
          <p:cNvPr id="35"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36"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EA902C20-D64C-BA58-409B-8D8C15F6BB19}"/>
              </a:ext>
            </a:extLst>
          </p:cNvPr>
          <p:cNvSpPr>
            <a:spLocks noGrp="1"/>
          </p:cNvSpPr>
          <p:nvPr>
            <p:ph type="body" sz="half" idx="2"/>
          </p:nvPr>
        </p:nvSpPr>
        <p:spPr>
          <a:xfrm>
            <a:off x="590719" y="2330505"/>
            <a:ext cx="4559425" cy="3979585"/>
          </a:xfrm>
        </p:spPr>
        <p:txBody>
          <a:bodyPr vert="horz" lIns="91440" tIns="45720" rIns="91440" bIns="45720" rtlCol="0" anchor="ctr">
            <a:normAutofit fontScale="92500" lnSpcReduction="20000"/>
          </a:bodyPr>
          <a:lstStyle/>
          <a:p>
            <a:pPr indent="-228600">
              <a:spcAft>
                <a:spcPts val="800"/>
              </a:spcAft>
              <a:buFont typeface="Arial" panose="020B0604020202020204" pitchFamily="34" charset="0"/>
              <a:buChar char="•"/>
            </a:pPr>
            <a:r>
              <a:rPr lang="en-US" sz="2400" dirty="0">
                <a:effectLst/>
              </a:rPr>
              <a:t>Go on a walking journey together as a class/school. </a:t>
            </a:r>
          </a:p>
          <a:p>
            <a:pPr indent="-228600">
              <a:spcAft>
                <a:spcPts val="800"/>
              </a:spcAft>
              <a:buFont typeface="Arial" panose="020B0604020202020204" pitchFamily="34" charset="0"/>
              <a:buChar char="•"/>
            </a:pPr>
            <a:r>
              <a:rPr lang="en-US" sz="2400" dirty="0">
                <a:effectLst/>
              </a:rPr>
              <a:t>What do you see on the way that is interesting? </a:t>
            </a:r>
          </a:p>
          <a:p>
            <a:pPr indent="-228600">
              <a:spcAft>
                <a:spcPts val="800"/>
              </a:spcAft>
              <a:buFont typeface="Arial" panose="020B0604020202020204" pitchFamily="34" charset="0"/>
              <a:buChar char="•"/>
            </a:pPr>
            <a:r>
              <a:rPr lang="en-US" sz="2400" dirty="0">
                <a:effectLst/>
              </a:rPr>
              <a:t>How is it different where you finish your journey to where you began? Do you feel different? Are your legs tired from walking?  </a:t>
            </a:r>
          </a:p>
          <a:p>
            <a:pPr indent="-228600">
              <a:spcAft>
                <a:spcPts val="800"/>
              </a:spcAft>
              <a:buFont typeface="Arial" panose="020B0604020202020204" pitchFamily="34" charset="0"/>
              <a:buChar char="•"/>
            </a:pPr>
            <a:r>
              <a:rPr lang="en-US" sz="2400" dirty="0">
                <a:effectLst/>
              </a:rPr>
              <a:t>Do it in different weather – sun and rain. How do your feelings differ? What did you need in the difficult weather? </a:t>
            </a:r>
          </a:p>
          <a:p>
            <a:pPr indent="-228600">
              <a:buFont typeface="Arial" panose="020B0604020202020204" pitchFamily="34" charset="0"/>
              <a:buChar char="•"/>
            </a:pPr>
            <a:endParaRPr lang="en-US" sz="2000" dirty="0"/>
          </a:p>
        </p:txBody>
      </p:sp>
      <p:sp>
        <p:nvSpPr>
          <p:cNvPr id="3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DFA5B980-532E-ACC9-D7F9-544422C14A2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5646" r="15646"/>
          <a:stretch/>
        </p:blipFill>
        <p:spPr>
          <a:xfrm>
            <a:off x="5977788" y="799352"/>
            <a:ext cx="5425410" cy="5259296"/>
          </a:xfrm>
          <a:prstGeom prst="rect">
            <a:avLst/>
          </a:prstGeom>
        </p:spPr>
      </p:pic>
    </p:spTree>
    <p:extLst>
      <p:ext uri="{BB962C8B-B14F-4D97-AF65-F5344CB8AC3E}">
        <p14:creationId xmlns:p14="http://schemas.microsoft.com/office/powerpoint/2010/main" val="3189353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23B4E5-E29A-28F3-04AF-5D96EC8EAACD}"/>
              </a:ext>
            </a:extLst>
          </p:cNvPr>
          <p:cNvSpPr>
            <a:spLocks noGrp="1"/>
          </p:cNvSpPr>
          <p:nvPr>
            <p:ph type="title"/>
          </p:nvPr>
        </p:nvSpPr>
        <p:spPr>
          <a:xfrm>
            <a:off x="640080" y="325370"/>
            <a:ext cx="4368602" cy="998606"/>
          </a:xfrm>
        </p:spPr>
        <p:txBody>
          <a:bodyPr vert="horz" lIns="91440" tIns="45720" rIns="91440" bIns="45720" rtlCol="0" anchor="b">
            <a:normAutofit/>
          </a:bodyPr>
          <a:lstStyle/>
          <a:p>
            <a:pPr algn="ctr"/>
            <a:r>
              <a:rPr lang="en-US" sz="5400" b="1" dirty="0">
                <a:effectLst/>
              </a:rPr>
              <a:t>Prayer</a:t>
            </a:r>
            <a:endParaRPr lang="en-US" sz="54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B44EF521-2630-15B4-9F6A-1C29631525BB}"/>
              </a:ext>
            </a:extLst>
          </p:cNvPr>
          <p:cNvSpPr>
            <a:spLocks noGrp="1"/>
          </p:cNvSpPr>
          <p:nvPr>
            <p:ph type="body" sz="half" idx="2"/>
          </p:nvPr>
        </p:nvSpPr>
        <p:spPr>
          <a:xfrm>
            <a:off x="640080" y="2895957"/>
            <a:ext cx="4243589" cy="3297609"/>
          </a:xfrm>
        </p:spPr>
        <p:txBody>
          <a:bodyPr vert="horz" lIns="91440" tIns="45720" rIns="91440" bIns="45720" rtlCol="0">
            <a:normAutofit fontScale="85000" lnSpcReduction="20000"/>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Thank you God for our friends and family and all the people and places we love.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Thank you for the journeys we enjoy and those who take care of us on our journeys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Thank you for kind, new and welcoming people at the end of the journeys in new places.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We pray for people who have to take difficult and dangerous journeys away from home.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Please give them peace in their hearts that you will take care of them and the people they love.</a:t>
            </a:r>
          </a:p>
          <a:p>
            <a:pPr indent="-228600">
              <a:buFont typeface="Arial" panose="020B0604020202020204" pitchFamily="34" charset="0"/>
              <a:buChar char="•"/>
            </a:pPr>
            <a:endParaRPr lang="en-US" sz="1500" dirty="0"/>
          </a:p>
        </p:txBody>
      </p:sp>
      <p:pic>
        <p:nvPicPr>
          <p:cNvPr id="6" name="Content Placeholder 5">
            <a:extLst>
              <a:ext uri="{FF2B5EF4-FFF2-40B4-BE49-F238E27FC236}">
                <a16:creationId xmlns:a16="http://schemas.microsoft.com/office/drawing/2014/main" id="{4C7C3271-68D6-DCDA-4871-165CC173F45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4953" r="2495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Heart 2">
            <a:extLst>
              <a:ext uri="{FF2B5EF4-FFF2-40B4-BE49-F238E27FC236}">
                <a16:creationId xmlns:a16="http://schemas.microsoft.com/office/drawing/2014/main" id="{76CB80F1-19A1-99ED-B70B-C73ACCEC6AF7}"/>
              </a:ext>
            </a:extLst>
          </p:cNvPr>
          <p:cNvSpPr/>
          <p:nvPr/>
        </p:nvSpPr>
        <p:spPr>
          <a:xfrm>
            <a:off x="212047" y="2895958"/>
            <a:ext cx="380408" cy="390168"/>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Heart 4">
            <a:extLst>
              <a:ext uri="{FF2B5EF4-FFF2-40B4-BE49-F238E27FC236}">
                <a16:creationId xmlns:a16="http://schemas.microsoft.com/office/drawing/2014/main" id="{CAF35A86-5C8B-E5D7-9DA3-A689D6ABA580}"/>
              </a:ext>
            </a:extLst>
          </p:cNvPr>
          <p:cNvSpPr/>
          <p:nvPr/>
        </p:nvSpPr>
        <p:spPr>
          <a:xfrm>
            <a:off x="194902" y="3496033"/>
            <a:ext cx="380408" cy="390168"/>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Heart 6">
            <a:extLst>
              <a:ext uri="{FF2B5EF4-FFF2-40B4-BE49-F238E27FC236}">
                <a16:creationId xmlns:a16="http://schemas.microsoft.com/office/drawing/2014/main" id="{FFDA8288-9E7E-FD22-EECF-A8C4DA1D6BA3}"/>
              </a:ext>
            </a:extLst>
          </p:cNvPr>
          <p:cNvSpPr/>
          <p:nvPr/>
        </p:nvSpPr>
        <p:spPr>
          <a:xfrm>
            <a:off x="194902" y="4143065"/>
            <a:ext cx="380408" cy="390168"/>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Heart 7">
            <a:extLst>
              <a:ext uri="{FF2B5EF4-FFF2-40B4-BE49-F238E27FC236}">
                <a16:creationId xmlns:a16="http://schemas.microsoft.com/office/drawing/2014/main" id="{117DC348-F5E0-4154-D4B6-7784B9424621}"/>
              </a:ext>
            </a:extLst>
          </p:cNvPr>
          <p:cNvSpPr/>
          <p:nvPr/>
        </p:nvSpPr>
        <p:spPr>
          <a:xfrm>
            <a:off x="194902" y="4790097"/>
            <a:ext cx="380408" cy="390168"/>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Heart 8">
            <a:extLst>
              <a:ext uri="{FF2B5EF4-FFF2-40B4-BE49-F238E27FC236}">
                <a16:creationId xmlns:a16="http://schemas.microsoft.com/office/drawing/2014/main" id="{48EEF120-A014-73EC-37B2-C0C6AD7378B5}"/>
              </a:ext>
            </a:extLst>
          </p:cNvPr>
          <p:cNvSpPr/>
          <p:nvPr/>
        </p:nvSpPr>
        <p:spPr>
          <a:xfrm>
            <a:off x="212047" y="5438169"/>
            <a:ext cx="380408" cy="390168"/>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398006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B640F45F3A48843A60590AC76E7A2F9" ma:contentTypeVersion="16" ma:contentTypeDescription="Create a new document." ma:contentTypeScope="" ma:versionID="1302d404d7d81d24ce7595fac1202a0e">
  <xsd:schema xmlns:xsd="http://www.w3.org/2001/XMLSchema" xmlns:xs="http://www.w3.org/2001/XMLSchema" xmlns:p="http://schemas.microsoft.com/office/2006/metadata/properties" xmlns:ns2="709576ea-dec9-49d1-9a65-c36df9dc8375" xmlns:ns3="6dbb594c-6203-4ca9-83bd-acbbc0f70377" targetNamespace="http://schemas.microsoft.com/office/2006/metadata/properties" ma:root="true" ma:fieldsID="097b59c4fb38f32062945181b1ff5260" ns2:_="" ns3:_="">
    <xsd:import namespace="709576ea-dec9-49d1-9a65-c36df9dc8375"/>
    <xsd:import namespace="6dbb594c-6203-4ca9-83bd-acbbc0f7037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9576ea-dec9-49d1-9a65-c36df9dc83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756dcec-6156-49de-b04f-4121d883f90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dbb594c-6203-4ca9-83bd-acbbc0f70377"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0d8743f-eef3-46b5-8681-fb05b1d2815e}" ma:internalName="TaxCatchAll" ma:showField="CatchAllData" ma:web="6dbb594c-6203-4ca9-83bd-acbbc0f703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57D194C-42EE-4155-98CF-7A446F1DCC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09576ea-dec9-49d1-9a65-c36df9dc8375"/>
    <ds:schemaRef ds:uri="6dbb594c-6203-4ca9-83bd-acbbc0f703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D2E6F66-EA60-4F39-A457-3609CD02AE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274</TotalTime>
  <Words>1004</Words>
  <Application>Microsoft Office PowerPoint</Application>
  <PresentationFormat>Widescreen</PresentationFormat>
  <Paragraphs>38</Paragraphs>
  <Slides>9</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Gadugi</vt:lpstr>
      <vt:lpstr>Office Theme</vt:lpstr>
      <vt:lpstr>      Lesson 2: Travelling.   </vt:lpstr>
      <vt:lpstr>Themes: Caring, helping</vt:lpstr>
      <vt:lpstr>Starter Questions:  How did you get to school this morning?</vt:lpstr>
      <vt:lpstr>Armley Christ Church Window: St Christopher</vt:lpstr>
      <vt:lpstr>PowerPoint Presentation</vt:lpstr>
      <vt:lpstr>  Samuel’s story Travelling…</vt:lpstr>
      <vt:lpstr>Discussion starters:</vt:lpstr>
      <vt:lpstr>Activity suggestions</vt:lpstr>
      <vt:lpstr>Prayer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 (Final conversations). p.13 – saying goodbye</dc:title>
  <dc:creator>Team Assistant</dc:creator>
  <cp:lastModifiedBy>Team Assistant</cp:lastModifiedBy>
  <cp:revision>7</cp:revision>
  <dcterms:created xsi:type="dcterms:W3CDTF">2022-10-18T08:27:25Z</dcterms:created>
  <dcterms:modified xsi:type="dcterms:W3CDTF">2023-02-09T13:53:29Z</dcterms:modified>
</cp:coreProperties>
</file>