
<file path=[Content_Types].xml><?xml version="1.0" encoding="utf-8"?>
<Types xmlns="http://schemas.openxmlformats.org/package/2006/content-types">
  <Default Extension="jfif" ContentType="image/j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3"/>
  </p:notesMasterIdLst>
  <p:sldIdLst>
    <p:sldId id="256" r:id="rId4"/>
    <p:sldId id="257" r:id="rId5"/>
    <p:sldId id="258" r:id="rId6"/>
    <p:sldId id="259" r:id="rId7"/>
    <p:sldId id="260" r:id="rId8"/>
    <p:sldId id="267" r:id="rId9"/>
    <p:sldId id="265" r:id="rId10"/>
    <p:sldId id="262"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30B893-AB17-4B72-B154-D6A6ABD54E5D}" v="22" dt="2022-12-12T13:26:59.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53" y="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C927CD-A0D9-47C9-85B5-C13A3A44A156}" type="datetimeFigureOut">
              <a:rPr lang="en-GB" smtClean="0"/>
              <a:t>31/01/2023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FB9DE-2579-4B6E-A9F9-CB61E98C0B55}" type="slidenum">
              <a:rPr lang="en-GB" smtClean="0"/>
              <a:t>‹#›</a:t>
            </a:fld>
            <a:endParaRPr lang="en-GB"/>
          </a:p>
        </p:txBody>
      </p:sp>
    </p:spTree>
    <p:extLst>
      <p:ext uri="{BB962C8B-B14F-4D97-AF65-F5344CB8AC3E}">
        <p14:creationId xmlns:p14="http://schemas.microsoft.com/office/powerpoint/2010/main" val="2388046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 St George’s Chapel is a special place in Windsor Castle and Queen Elizabeth II is buried in King George VI Memorial Chapel here. England is not the only country to have claimed St George as their patron saint. Other countries and regions around the world have claimed him as their saint as well because he was willing to die for his faith. </a:t>
            </a:r>
            <a:endParaRPr lang="en-GB" dirty="0"/>
          </a:p>
        </p:txBody>
      </p:sp>
      <p:sp>
        <p:nvSpPr>
          <p:cNvPr id="4" name="Slide Number Placeholder 3"/>
          <p:cNvSpPr>
            <a:spLocks noGrp="1"/>
          </p:cNvSpPr>
          <p:nvPr>
            <p:ph type="sldNum" sz="quarter" idx="5"/>
          </p:nvPr>
        </p:nvSpPr>
        <p:spPr/>
        <p:txBody>
          <a:bodyPr/>
          <a:lstStyle/>
          <a:p>
            <a:fld id="{8B7FB9DE-2579-4B6E-A9F9-CB61E98C0B55}" type="slidenum">
              <a:rPr lang="en-GB" smtClean="0"/>
              <a:t>4</a:t>
            </a:fld>
            <a:endParaRPr lang="en-GB"/>
          </a:p>
        </p:txBody>
      </p:sp>
    </p:spTree>
    <p:extLst>
      <p:ext uri="{BB962C8B-B14F-4D97-AF65-F5344CB8AC3E}">
        <p14:creationId xmlns:p14="http://schemas.microsoft.com/office/powerpoint/2010/main" val="226930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Going to a new country or even a new place can be strange even if it isn’t far away. People speak differently whether they speak English but with a different accent or a different language. The ways people dress can be different as well as  the ways they behave. If you arrive in a new place it can be difficult especially if you are a child. You have to go to school in a new country and start life all over again in a new place. Parents may not know how to prepare the food in the shops and yet are not easily able to find the food they are used to. P</a:t>
            </a:r>
            <a:r>
              <a:rPr lang="en-GB" sz="1200">
                <a:effectLst/>
                <a:latin typeface="Calibri" panose="020F0502020204030204" pitchFamily="34" charset="0"/>
                <a:ea typeface="Calibri" panose="020F0502020204030204" pitchFamily="34" charset="0"/>
                <a:cs typeface="Times New Roman" panose="02020603050405020304" pitchFamily="18" charset="0"/>
              </a:rPr>
              <a:t>.9-25.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P.190</a:t>
            </a:r>
          </a:p>
          <a:p>
            <a:endParaRPr lang="en-GB" dirty="0"/>
          </a:p>
        </p:txBody>
      </p:sp>
      <p:sp>
        <p:nvSpPr>
          <p:cNvPr id="4" name="Slide Number Placeholder 3"/>
          <p:cNvSpPr>
            <a:spLocks noGrp="1"/>
          </p:cNvSpPr>
          <p:nvPr>
            <p:ph type="sldNum" sz="quarter" idx="5"/>
          </p:nvPr>
        </p:nvSpPr>
        <p:spPr/>
        <p:txBody>
          <a:bodyPr/>
          <a:lstStyle/>
          <a:p>
            <a:fld id="{8B7FB9DE-2579-4B6E-A9F9-CB61E98C0B55}" type="slidenum">
              <a:rPr lang="en-GB" smtClean="0"/>
              <a:t>5</a:t>
            </a:fld>
            <a:endParaRPr lang="en-GB"/>
          </a:p>
        </p:txBody>
      </p:sp>
    </p:spTree>
    <p:extLst>
      <p:ext uri="{BB962C8B-B14F-4D97-AF65-F5344CB8AC3E}">
        <p14:creationId xmlns:p14="http://schemas.microsoft.com/office/powerpoint/2010/main" val="736336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is typical English food? Is this different to the food you typically eat at home? </a:t>
            </a:r>
          </a:p>
          <a:p>
            <a:endParaRPr lang="en-GB" dirty="0"/>
          </a:p>
        </p:txBody>
      </p:sp>
      <p:sp>
        <p:nvSpPr>
          <p:cNvPr id="4" name="Slide Number Placeholder 3"/>
          <p:cNvSpPr>
            <a:spLocks noGrp="1"/>
          </p:cNvSpPr>
          <p:nvPr>
            <p:ph type="sldNum" sz="quarter" idx="5"/>
          </p:nvPr>
        </p:nvSpPr>
        <p:spPr/>
        <p:txBody>
          <a:bodyPr/>
          <a:lstStyle/>
          <a:p>
            <a:fld id="{8B7FB9DE-2579-4B6E-A9F9-CB61E98C0B55}" type="slidenum">
              <a:rPr lang="en-GB" smtClean="0"/>
              <a:t>7</a:t>
            </a:fld>
            <a:endParaRPr lang="en-GB"/>
          </a:p>
        </p:txBody>
      </p:sp>
    </p:spTree>
    <p:extLst>
      <p:ext uri="{BB962C8B-B14F-4D97-AF65-F5344CB8AC3E}">
        <p14:creationId xmlns:p14="http://schemas.microsoft.com/office/powerpoint/2010/main" val="198783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D7D3-05E1-6A07-41AD-8A45A599E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0DBCE3-8898-78B9-3DC5-99E8615CA0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D886344-553B-2FD6-4D52-D06873569C0D}"/>
              </a:ext>
            </a:extLst>
          </p:cNvPr>
          <p:cNvSpPr>
            <a:spLocks noGrp="1"/>
          </p:cNvSpPr>
          <p:nvPr>
            <p:ph type="dt" sz="half" idx="10"/>
          </p:nvPr>
        </p:nvSpPr>
        <p:spPr/>
        <p:txBody>
          <a:bodyPr/>
          <a:lstStyle/>
          <a:p>
            <a:fld id="{5DCCB100-FA31-4278-895D-ECAC59BC05B0}" type="datetimeFigureOut">
              <a:rPr lang="en-GB" smtClean="0"/>
              <a:t>31/01/2023</a:t>
            </a:fld>
            <a:endParaRPr lang="en-GB"/>
          </a:p>
        </p:txBody>
      </p:sp>
      <p:sp>
        <p:nvSpPr>
          <p:cNvPr id="5" name="Footer Placeholder 4">
            <a:extLst>
              <a:ext uri="{FF2B5EF4-FFF2-40B4-BE49-F238E27FC236}">
                <a16:creationId xmlns:a16="http://schemas.microsoft.com/office/drawing/2014/main" id="{474578D7-4114-BCA5-E653-16C4898ED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FB312A-0041-C0B7-7404-034247A510EB}"/>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70179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48738-3611-63F1-90AA-08027359A28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E5276D-4835-C2B8-9081-436882D2BA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01A32D-14D9-3918-C77E-653C9AD352EC}"/>
              </a:ext>
            </a:extLst>
          </p:cNvPr>
          <p:cNvSpPr>
            <a:spLocks noGrp="1"/>
          </p:cNvSpPr>
          <p:nvPr>
            <p:ph type="dt" sz="half" idx="10"/>
          </p:nvPr>
        </p:nvSpPr>
        <p:spPr/>
        <p:txBody>
          <a:bodyPr/>
          <a:lstStyle/>
          <a:p>
            <a:fld id="{5DCCB100-FA31-4278-895D-ECAC59BC05B0}" type="datetimeFigureOut">
              <a:rPr lang="en-GB" smtClean="0"/>
              <a:t>31/01/2023</a:t>
            </a:fld>
            <a:endParaRPr lang="en-GB"/>
          </a:p>
        </p:txBody>
      </p:sp>
      <p:sp>
        <p:nvSpPr>
          <p:cNvPr id="5" name="Footer Placeholder 4">
            <a:extLst>
              <a:ext uri="{FF2B5EF4-FFF2-40B4-BE49-F238E27FC236}">
                <a16:creationId xmlns:a16="http://schemas.microsoft.com/office/drawing/2014/main" id="{E5A51FFC-2272-941A-619B-2AC4A84149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54090B-8B7B-CCA7-30AD-6C69A17DB8DE}"/>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3921850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9FCB04-2378-4843-5E23-F4B5780D69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8CBF22-4EAB-811E-AA68-261CB98407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885E6A-2690-DBF8-7987-C6C2DA471A6C}"/>
              </a:ext>
            </a:extLst>
          </p:cNvPr>
          <p:cNvSpPr>
            <a:spLocks noGrp="1"/>
          </p:cNvSpPr>
          <p:nvPr>
            <p:ph type="dt" sz="half" idx="10"/>
          </p:nvPr>
        </p:nvSpPr>
        <p:spPr/>
        <p:txBody>
          <a:bodyPr/>
          <a:lstStyle/>
          <a:p>
            <a:fld id="{5DCCB100-FA31-4278-895D-ECAC59BC05B0}" type="datetimeFigureOut">
              <a:rPr lang="en-GB" smtClean="0"/>
              <a:t>31/01/2023</a:t>
            </a:fld>
            <a:endParaRPr lang="en-GB"/>
          </a:p>
        </p:txBody>
      </p:sp>
      <p:sp>
        <p:nvSpPr>
          <p:cNvPr id="5" name="Footer Placeholder 4">
            <a:extLst>
              <a:ext uri="{FF2B5EF4-FFF2-40B4-BE49-F238E27FC236}">
                <a16:creationId xmlns:a16="http://schemas.microsoft.com/office/drawing/2014/main" id="{D4CC6DED-4F39-4A15-739B-AA55DC8C84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71EA2A-7097-796E-01B5-3956ABB42B0A}"/>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327003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E796-90F5-7194-1555-BB7BCC1734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376DC3-2D83-D22B-EA76-DA359C7394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71BF4E-A794-CA8F-B56A-C333CDA5F698}"/>
              </a:ext>
            </a:extLst>
          </p:cNvPr>
          <p:cNvSpPr>
            <a:spLocks noGrp="1"/>
          </p:cNvSpPr>
          <p:nvPr>
            <p:ph type="dt" sz="half" idx="10"/>
          </p:nvPr>
        </p:nvSpPr>
        <p:spPr/>
        <p:txBody>
          <a:bodyPr/>
          <a:lstStyle/>
          <a:p>
            <a:fld id="{5DCCB100-FA31-4278-895D-ECAC59BC05B0}" type="datetimeFigureOut">
              <a:rPr lang="en-GB" smtClean="0"/>
              <a:t>31/01/2023</a:t>
            </a:fld>
            <a:endParaRPr lang="en-GB"/>
          </a:p>
        </p:txBody>
      </p:sp>
      <p:sp>
        <p:nvSpPr>
          <p:cNvPr id="5" name="Footer Placeholder 4">
            <a:extLst>
              <a:ext uri="{FF2B5EF4-FFF2-40B4-BE49-F238E27FC236}">
                <a16:creationId xmlns:a16="http://schemas.microsoft.com/office/drawing/2014/main" id="{F640E828-E84E-C28C-DCD4-B9D6E1DF1E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0F53E0-F4E8-9025-43E8-5B3B373B3522}"/>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225041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B7B3-3658-28CC-FA9D-76CFA2DB2F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C6F317-28E5-D6F9-6414-E545E33DC3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B367D5-224F-993D-D9DB-C5982C20BD26}"/>
              </a:ext>
            </a:extLst>
          </p:cNvPr>
          <p:cNvSpPr>
            <a:spLocks noGrp="1"/>
          </p:cNvSpPr>
          <p:nvPr>
            <p:ph type="dt" sz="half" idx="10"/>
          </p:nvPr>
        </p:nvSpPr>
        <p:spPr/>
        <p:txBody>
          <a:bodyPr/>
          <a:lstStyle/>
          <a:p>
            <a:fld id="{5DCCB100-FA31-4278-895D-ECAC59BC05B0}" type="datetimeFigureOut">
              <a:rPr lang="en-GB" smtClean="0"/>
              <a:t>31/01/2023</a:t>
            </a:fld>
            <a:endParaRPr lang="en-GB"/>
          </a:p>
        </p:txBody>
      </p:sp>
      <p:sp>
        <p:nvSpPr>
          <p:cNvPr id="5" name="Footer Placeholder 4">
            <a:extLst>
              <a:ext uri="{FF2B5EF4-FFF2-40B4-BE49-F238E27FC236}">
                <a16:creationId xmlns:a16="http://schemas.microsoft.com/office/drawing/2014/main" id="{A5F26B48-31A2-16B1-8937-CBCDC73F1F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8DDC53-A238-29FA-2710-2B26F9BB11EC}"/>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607464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0D28-8766-830D-F7EE-694D804F65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A58ACD-B992-D9E3-82BB-C668926EB1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F4B5A5-9652-A2CB-AF43-6852B946BE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5059FB4-B631-CD1A-F0C7-C5D9D5F40CF5}"/>
              </a:ext>
            </a:extLst>
          </p:cNvPr>
          <p:cNvSpPr>
            <a:spLocks noGrp="1"/>
          </p:cNvSpPr>
          <p:nvPr>
            <p:ph type="dt" sz="half" idx="10"/>
          </p:nvPr>
        </p:nvSpPr>
        <p:spPr/>
        <p:txBody>
          <a:bodyPr/>
          <a:lstStyle/>
          <a:p>
            <a:fld id="{5DCCB100-FA31-4278-895D-ECAC59BC05B0}" type="datetimeFigureOut">
              <a:rPr lang="en-GB" smtClean="0"/>
              <a:t>31/01/2023</a:t>
            </a:fld>
            <a:endParaRPr lang="en-GB"/>
          </a:p>
        </p:txBody>
      </p:sp>
      <p:sp>
        <p:nvSpPr>
          <p:cNvPr id="6" name="Footer Placeholder 5">
            <a:extLst>
              <a:ext uri="{FF2B5EF4-FFF2-40B4-BE49-F238E27FC236}">
                <a16:creationId xmlns:a16="http://schemas.microsoft.com/office/drawing/2014/main" id="{E61A1135-5DFF-B8CF-B80E-083A63FBC1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70EDBB-4B12-20CC-8A54-88CE766E8B71}"/>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50546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ACA8-58E6-1D01-EFF9-80B6211608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A9AA65-EBBC-B37C-39AE-2731CD6CA5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08779D-AA9E-B2BC-0014-0C041CEBEE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E7CB54-5B9D-6885-4136-06C42567A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DC5D98-3606-D7E7-690F-8B707207E7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EE4E32-3DA5-E501-3E94-80D41D49FC92}"/>
              </a:ext>
            </a:extLst>
          </p:cNvPr>
          <p:cNvSpPr>
            <a:spLocks noGrp="1"/>
          </p:cNvSpPr>
          <p:nvPr>
            <p:ph type="dt" sz="half" idx="10"/>
          </p:nvPr>
        </p:nvSpPr>
        <p:spPr/>
        <p:txBody>
          <a:bodyPr/>
          <a:lstStyle/>
          <a:p>
            <a:fld id="{5DCCB100-FA31-4278-895D-ECAC59BC05B0}" type="datetimeFigureOut">
              <a:rPr lang="en-GB" smtClean="0"/>
              <a:t>31/01/2023</a:t>
            </a:fld>
            <a:endParaRPr lang="en-GB"/>
          </a:p>
        </p:txBody>
      </p:sp>
      <p:sp>
        <p:nvSpPr>
          <p:cNvPr id="8" name="Footer Placeholder 7">
            <a:extLst>
              <a:ext uri="{FF2B5EF4-FFF2-40B4-BE49-F238E27FC236}">
                <a16:creationId xmlns:a16="http://schemas.microsoft.com/office/drawing/2014/main" id="{FB1D0EEF-ABC8-F527-D2AA-5B36386BD1F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8CCBC87-A790-1140-F418-CD1D4F13AF6B}"/>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330916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1F23-B486-3AA5-30F8-71B38EDDCB5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F55118-6922-E24A-0BBC-E8541225AFE2}"/>
              </a:ext>
            </a:extLst>
          </p:cNvPr>
          <p:cNvSpPr>
            <a:spLocks noGrp="1"/>
          </p:cNvSpPr>
          <p:nvPr>
            <p:ph type="dt" sz="half" idx="10"/>
          </p:nvPr>
        </p:nvSpPr>
        <p:spPr/>
        <p:txBody>
          <a:bodyPr/>
          <a:lstStyle/>
          <a:p>
            <a:fld id="{5DCCB100-FA31-4278-895D-ECAC59BC05B0}" type="datetimeFigureOut">
              <a:rPr lang="en-GB" smtClean="0"/>
              <a:t>31/01/2023</a:t>
            </a:fld>
            <a:endParaRPr lang="en-GB"/>
          </a:p>
        </p:txBody>
      </p:sp>
      <p:sp>
        <p:nvSpPr>
          <p:cNvPr id="4" name="Footer Placeholder 3">
            <a:extLst>
              <a:ext uri="{FF2B5EF4-FFF2-40B4-BE49-F238E27FC236}">
                <a16:creationId xmlns:a16="http://schemas.microsoft.com/office/drawing/2014/main" id="{0349308A-EFB5-721B-610D-0778BA5C4A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7A698C-FB33-5313-B1B4-4F514E7F24FE}"/>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290015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F2A76A-F672-5C06-C704-617F583A1033}"/>
              </a:ext>
            </a:extLst>
          </p:cNvPr>
          <p:cNvSpPr>
            <a:spLocks noGrp="1"/>
          </p:cNvSpPr>
          <p:nvPr>
            <p:ph type="dt" sz="half" idx="10"/>
          </p:nvPr>
        </p:nvSpPr>
        <p:spPr/>
        <p:txBody>
          <a:bodyPr/>
          <a:lstStyle/>
          <a:p>
            <a:fld id="{5DCCB100-FA31-4278-895D-ECAC59BC05B0}" type="datetimeFigureOut">
              <a:rPr lang="en-GB" smtClean="0"/>
              <a:t>31/01/2023</a:t>
            </a:fld>
            <a:endParaRPr lang="en-GB"/>
          </a:p>
        </p:txBody>
      </p:sp>
      <p:sp>
        <p:nvSpPr>
          <p:cNvPr id="3" name="Footer Placeholder 2">
            <a:extLst>
              <a:ext uri="{FF2B5EF4-FFF2-40B4-BE49-F238E27FC236}">
                <a16:creationId xmlns:a16="http://schemas.microsoft.com/office/drawing/2014/main" id="{03A618C1-572B-DAB2-CB4E-E39F472640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739A63A-C514-92BA-D144-D5212FD82157}"/>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3744241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C4B6-3F8E-99B1-7F74-15D1AC120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FA15AA-C1D1-5823-B29C-57460A645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00DB63-D871-B33A-062B-2B403F3E4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0012EA-3EB8-FCD1-102B-AAC906E5211A}"/>
              </a:ext>
            </a:extLst>
          </p:cNvPr>
          <p:cNvSpPr>
            <a:spLocks noGrp="1"/>
          </p:cNvSpPr>
          <p:nvPr>
            <p:ph type="dt" sz="half" idx="10"/>
          </p:nvPr>
        </p:nvSpPr>
        <p:spPr/>
        <p:txBody>
          <a:bodyPr/>
          <a:lstStyle/>
          <a:p>
            <a:fld id="{5DCCB100-FA31-4278-895D-ECAC59BC05B0}" type="datetimeFigureOut">
              <a:rPr lang="en-GB" smtClean="0"/>
              <a:t>31/01/2023</a:t>
            </a:fld>
            <a:endParaRPr lang="en-GB"/>
          </a:p>
        </p:txBody>
      </p:sp>
      <p:sp>
        <p:nvSpPr>
          <p:cNvPr id="6" name="Footer Placeholder 5">
            <a:extLst>
              <a:ext uri="{FF2B5EF4-FFF2-40B4-BE49-F238E27FC236}">
                <a16:creationId xmlns:a16="http://schemas.microsoft.com/office/drawing/2014/main" id="{E59B5110-39EB-BB3D-8B9D-5E6BF87879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4350B8-E0F3-E170-AA00-20977B8D07D0}"/>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350638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704-ADD3-255C-F44F-C1EE3DFEA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D60DAF-3D44-0638-3F62-7AA95219BB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FD5A88E-17E0-EEEA-5370-55BF1075D9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568958-3ED5-2F54-D949-FF41A0F09227}"/>
              </a:ext>
            </a:extLst>
          </p:cNvPr>
          <p:cNvSpPr>
            <a:spLocks noGrp="1"/>
          </p:cNvSpPr>
          <p:nvPr>
            <p:ph type="dt" sz="half" idx="10"/>
          </p:nvPr>
        </p:nvSpPr>
        <p:spPr/>
        <p:txBody>
          <a:bodyPr/>
          <a:lstStyle/>
          <a:p>
            <a:fld id="{5DCCB100-FA31-4278-895D-ECAC59BC05B0}" type="datetimeFigureOut">
              <a:rPr lang="en-GB" smtClean="0"/>
              <a:t>31/01/2023</a:t>
            </a:fld>
            <a:endParaRPr lang="en-GB"/>
          </a:p>
        </p:txBody>
      </p:sp>
      <p:sp>
        <p:nvSpPr>
          <p:cNvPr id="6" name="Footer Placeholder 5">
            <a:extLst>
              <a:ext uri="{FF2B5EF4-FFF2-40B4-BE49-F238E27FC236}">
                <a16:creationId xmlns:a16="http://schemas.microsoft.com/office/drawing/2014/main" id="{61229BE0-3BA4-8A9F-CB98-6B173890DD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3DD1E4-17EE-3C6C-7D12-BD58FB65B31C}"/>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47526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910268-0BCE-F5C1-41BD-FF40B75E84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88CD6C-2F41-5B24-9D0E-810434EEA8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8B53EE-3E66-2BBD-9148-A62CC547C4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CB100-FA31-4278-895D-ECAC59BC05B0}" type="datetimeFigureOut">
              <a:rPr lang="en-GB" smtClean="0"/>
              <a:t>31/01/2023</a:t>
            </a:fld>
            <a:endParaRPr lang="en-GB"/>
          </a:p>
        </p:txBody>
      </p:sp>
      <p:sp>
        <p:nvSpPr>
          <p:cNvPr id="5" name="Footer Placeholder 4">
            <a:extLst>
              <a:ext uri="{FF2B5EF4-FFF2-40B4-BE49-F238E27FC236}">
                <a16:creationId xmlns:a16="http://schemas.microsoft.com/office/drawing/2014/main" id="{D6DB361F-04FD-E98C-4AD1-DFE55D14C6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974963-62E6-0A56-F604-6DEC3E483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B93BD-8B42-4BFB-A54D-A9F7B04FAD8B}" type="slidenum">
              <a:rPr lang="en-GB" smtClean="0"/>
              <a:t>‹#›</a:t>
            </a:fld>
            <a:endParaRPr lang="en-GB"/>
          </a:p>
        </p:txBody>
      </p:sp>
    </p:spTree>
    <p:extLst>
      <p:ext uri="{BB962C8B-B14F-4D97-AF65-F5344CB8AC3E}">
        <p14:creationId xmlns:p14="http://schemas.microsoft.com/office/powerpoint/2010/main" val="1488417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Arc 39">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331B25-11DD-F974-C258-A07B56A7BC63}"/>
              </a:ext>
            </a:extLst>
          </p:cNvPr>
          <p:cNvSpPr>
            <a:spLocks noGrp="1"/>
          </p:cNvSpPr>
          <p:nvPr>
            <p:ph type="ctrTitle"/>
          </p:nvPr>
        </p:nvSpPr>
        <p:spPr>
          <a:xfrm>
            <a:off x="3658424" y="3044471"/>
            <a:ext cx="7644627" cy="3432529"/>
          </a:xfrm>
        </p:spPr>
        <p:txBody>
          <a:bodyPr>
            <a:normAutofit fontScale="90000"/>
          </a:bodyPr>
          <a:lstStyle/>
          <a:p>
            <a:pPr algn="r"/>
            <a:br>
              <a:rPr lang="en-GB" dirty="0"/>
            </a:br>
            <a:br>
              <a:rPr lang="en-GB" dirty="0"/>
            </a:br>
            <a:br>
              <a:rPr lang="en-GB" dirty="0"/>
            </a:br>
            <a:br>
              <a:rPr lang="en-GB" dirty="0"/>
            </a:br>
            <a:br>
              <a:rPr lang="en-GB" dirty="0"/>
            </a:br>
            <a:br>
              <a:rPr lang="en-GB" dirty="0"/>
            </a:br>
            <a:r>
              <a:rPr lang="en-GB" dirty="0"/>
              <a:t>Lesson 3. Arriving. </a:t>
            </a:r>
            <a:br>
              <a:rPr lang="en-GB" dirty="0"/>
            </a:br>
            <a:br>
              <a:rPr lang="en-GB" sz="4700" dirty="0">
                <a:effectLst/>
                <a:latin typeface="Gadugi" panose="020B0502040204020203" pitchFamily="34" charset="0"/>
                <a:ea typeface="Gadugi" panose="020B0502040204020203" pitchFamily="34" charset="0"/>
                <a:cs typeface="Times New Roman" panose="02020603050405020304" pitchFamily="18" charset="0"/>
              </a:rPr>
            </a:br>
            <a:endParaRPr lang="en-GB" sz="47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289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41F946-FBDF-F8A9-BFDE-013A03B1BF21}"/>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b="1" dirty="0">
                <a:effectLst/>
              </a:rPr>
              <a:t>Themes: </a:t>
            </a:r>
            <a:r>
              <a:rPr lang="en-US" sz="5400" dirty="0">
                <a:effectLst/>
              </a:rPr>
              <a:t>Diversity, Culture</a:t>
            </a:r>
            <a:endParaRPr lang="en-US" sz="5400" dirty="0"/>
          </a:p>
        </p:txBody>
      </p:sp>
      <p:sp>
        <p:nvSpPr>
          <p:cNvPr id="5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9A5CD273-17D7-A9A4-44BA-A0CD6FCE008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1" b="151"/>
          <a:stretch/>
        </p:blipFill>
        <p:spPr>
          <a:xfrm>
            <a:off x="5311702" y="1017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55763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5DD6D0-AECA-B728-0ACA-779781634C95}"/>
              </a:ext>
            </a:extLst>
          </p:cNvPr>
          <p:cNvSpPr>
            <a:spLocks noGrp="1"/>
          </p:cNvSpPr>
          <p:nvPr>
            <p:ph type="title"/>
          </p:nvPr>
        </p:nvSpPr>
        <p:spPr>
          <a:xfrm>
            <a:off x="517889" y="4883544"/>
            <a:ext cx="3876086" cy="1556907"/>
          </a:xfrm>
        </p:spPr>
        <p:txBody>
          <a:bodyPr vert="horz" lIns="91440" tIns="45720" rIns="91440" bIns="45720" rtlCol="0" anchor="ctr">
            <a:normAutofit/>
          </a:bodyPr>
          <a:lstStyle/>
          <a:p>
            <a:r>
              <a:rPr lang="en-US" b="1" dirty="0"/>
              <a:t>Starter Questions:</a:t>
            </a:r>
            <a:endParaRPr lang="en-US" dirty="0"/>
          </a:p>
        </p:txBody>
      </p:sp>
      <p:sp>
        <p:nvSpPr>
          <p:cNvPr id="40" name="Rectangle 39">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25EA5E42-198E-25E6-E735-20F100A0007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6394" b="16394"/>
          <a:stretch/>
        </p:blipFill>
        <p:spPr>
          <a:xfrm>
            <a:off x="959205" y="364142"/>
            <a:ext cx="10369645" cy="3867993"/>
          </a:xfrm>
          <a:prstGeom prst="rect">
            <a:avLst/>
          </a:prstGeom>
        </p:spPr>
      </p:pic>
      <p:sp>
        <p:nvSpPr>
          <p:cNvPr id="44" name="Rectangle 43">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5C78BEE-AA21-EBF7-AC4A-26B70FD08E42}"/>
              </a:ext>
            </a:extLst>
          </p:cNvPr>
          <p:cNvSpPr>
            <a:spLocks noGrp="1"/>
          </p:cNvSpPr>
          <p:nvPr>
            <p:ph type="body" sz="half" idx="2"/>
          </p:nvPr>
        </p:nvSpPr>
        <p:spPr>
          <a:xfrm>
            <a:off x="5162719" y="4883544"/>
            <a:ext cx="6586915" cy="1556907"/>
          </a:xfrm>
        </p:spPr>
        <p:txBody>
          <a:bodyPr vert="horz" lIns="91440" tIns="45720" rIns="91440" bIns="45720" rtlCol="0" anchor="ctr">
            <a:normAutofit/>
          </a:bodyPr>
          <a:lstStyle/>
          <a:p>
            <a:pPr marL="342900" lvl="0" indent="-228600">
              <a:spcAft>
                <a:spcPts val="800"/>
              </a:spcAft>
              <a:buFont typeface="Arial" panose="020B0604020202020204" pitchFamily="34" charset="0"/>
              <a:buChar char="•"/>
            </a:pPr>
            <a:r>
              <a:rPr lang="en-US" sz="2000" dirty="0"/>
              <a:t>Which country do you live in? </a:t>
            </a:r>
          </a:p>
          <a:p>
            <a:pPr marL="342900" lvl="0" indent="-228600">
              <a:spcAft>
                <a:spcPts val="800"/>
              </a:spcAft>
              <a:buFont typeface="Arial" panose="020B0604020202020204" pitchFamily="34" charset="0"/>
              <a:buChar char="•"/>
            </a:pPr>
            <a:r>
              <a:rPr lang="en-US" sz="2000" dirty="0"/>
              <a:t>Do you have connections with any other countries?</a:t>
            </a:r>
          </a:p>
          <a:p>
            <a:pPr marL="342900" lvl="0" indent="-228600">
              <a:spcAft>
                <a:spcPts val="800"/>
              </a:spcAft>
              <a:buFont typeface="Arial" panose="020B0604020202020204" pitchFamily="34" charset="0"/>
              <a:buChar char="•"/>
            </a:pPr>
            <a:r>
              <a:rPr lang="en-US" sz="2000" dirty="0"/>
              <a:t>Do you speak any other languages? </a:t>
            </a:r>
          </a:p>
          <a:p>
            <a:pPr indent="-228600">
              <a:buFont typeface="Arial" panose="020B0604020202020204" pitchFamily="34" charset="0"/>
              <a:buChar char="•"/>
            </a:pPr>
            <a:endParaRPr lang="en-US" sz="1400" dirty="0"/>
          </a:p>
        </p:txBody>
      </p:sp>
    </p:spTree>
    <p:extLst>
      <p:ext uri="{BB962C8B-B14F-4D97-AF65-F5344CB8AC3E}">
        <p14:creationId xmlns:p14="http://schemas.microsoft.com/office/powerpoint/2010/main" val="1285412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67279C-9E52-D7A2-B02C-A07241E59A63}"/>
              </a:ext>
            </a:extLst>
          </p:cNvPr>
          <p:cNvSpPr>
            <a:spLocks noGrp="1"/>
          </p:cNvSpPr>
          <p:nvPr>
            <p:ph type="title"/>
          </p:nvPr>
        </p:nvSpPr>
        <p:spPr>
          <a:xfrm>
            <a:off x="5988206" y="250171"/>
            <a:ext cx="3822189" cy="1899912"/>
          </a:xfrm>
        </p:spPr>
        <p:txBody>
          <a:bodyPr vert="horz" lIns="91440" tIns="45720" rIns="91440" bIns="45720" rtlCol="0" anchor="ctr">
            <a:normAutofit/>
          </a:bodyPr>
          <a:lstStyle/>
          <a:p>
            <a:r>
              <a:rPr lang="en-US" sz="4000" b="1" dirty="0">
                <a:effectLst/>
              </a:rPr>
              <a:t>Armley Christ Church Window</a:t>
            </a:r>
            <a:r>
              <a:rPr lang="en-US" sz="4000" dirty="0">
                <a:effectLst/>
              </a:rPr>
              <a:t>: St George</a:t>
            </a:r>
            <a:endParaRPr lang="en-US" sz="4000" dirty="0"/>
          </a:p>
        </p:txBody>
      </p:sp>
      <p:sp>
        <p:nvSpPr>
          <p:cNvPr id="59" name="Text Placeholder 3">
            <a:extLst>
              <a:ext uri="{FF2B5EF4-FFF2-40B4-BE49-F238E27FC236}">
                <a16:creationId xmlns:a16="http://schemas.microsoft.com/office/drawing/2014/main" id="{10CF39F2-1A74-C8D1-44E1-1CD0ED308559}"/>
              </a:ext>
            </a:extLst>
          </p:cNvPr>
          <p:cNvSpPr>
            <a:spLocks noGrp="1"/>
          </p:cNvSpPr>
          <p:nvPr>
            <p:ph type="body" sz="half" idx="2"/>
          </p:nvPr>
        </p:nvSpPr>
        <p:spPr>
          <a:xfrm>
            <a:off x="5988206" y="2141034"/>
            <a:ext cx="5365594" cy="4035929"/>
          </a:xfrm>
        </p:spPr>
        <p:txBody>
          <a:bodyPr vert="horz" lIns="91440" tIns="45720" rIns="91440" bIns="45720" rtlCol="0">
            <a:noAutofit/>
          </a:bodyPr>
          <a:lstStyle/>
          <a:p>
            <a:pPr>
              <a:spcAft>
                <a:spcPts val="800"/>
              </a:spcAft>
            </a:pPr>
            <a:r>
              <a:rPr lang="en-US" dirty="0">
                <a:effectLst/>
              </a:rPr>
              <a:t>St George is the patron saint of England. The English flag is white with the red cross in the middle. You can see the red and white of the flag in the picture. There is also a lion which here represents England. The royal coat of arms used today to represent the United Kingdom shows a lion and the English flag. </a:t>
            </a:r>
          </a:p>
          <a:p>
            <a:pPr>
              <a:spcAft>
                <a:spcPts val="800"/>
              </a:spcAft>
            </a:pPr>
            <a:r>
              <a:rPr lang="en-US" dirty="0">
                <a:effectLst/>
              </a:rPr>
              <a:t>The story of St George is that when he lived, just a few hundred years after Christ, the Romans were in power. St George was a Christian – he believed that Jesus was the Son of God  - but he was asked to disown his faith by the Romans and instead to believe in the Roman gods. </a:t>
            </a:r>
          </a:p>
          <a:p>
            <a:pPr>
              <a:spcAft>
                <a:spcPts val="800"/>
              </a:spcAft>
            </a:pPr>
            <a:r>
              <a:rPr lang="en-US" dirty="0">
                <a:effectLst/>
              </a:rPr>
              <a:t>He refused to do this and it didn’t end well for St George but we remember his bravery and courage and faith today, thousands of years later. </a:t>
            </a:r>
            <a:endParaRPr lang="en-US" dirty="0"/>
          </a:p>
        </p:txBody>
      </p:sp>
      <p:pic>
        <p:nvPicPr>
          <p:cNvPr id="7" name="Content Placeholder 6" descr="A stained glass window&#10;&#10;Description automatically generated with medium confidence">
            <a:extLst>
              <a:ext uri="{FF2B5EF4-FFF2-40B4-BE49-F238E27FC236}">
                <a16:creationId xmlns:a16="http://schemas.microsoft.com/office/drawing/2014/main" id="{B739D5C9-62A3-4936-644C-5054C4E073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2119" y="222296"/>
            <a:ext cx="3154552" cy="6413408"/>
          </a:xfrm>
        </p:spPr>
      </p:pic>
    </p:spTree>
    <p:extLst>
      <p:ext uri="{BB962C8B-B14F-4D97-AF65-F5344CB8AC3E}">
        <p14:creationId xmlns:p14="http://schemas.microsoft.com/office/powerpoint/2010/main" val="1103415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 name="Rectangle 108">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CF0F5-A1E3-4119-929D-4C95B5176037}"/>
              </a:ext>
            </a:extLst>
          </p:cNvPr>
          <p:cNvSpPr>
            <a:spLocks noGrp="1"/>
          </p:cNvSpPr>
          <p:nvPr>
            <p:ph type="title"/>
          </p:nvPr>
        </p:nvSpPr>
        <p:spPr>
          <a:xfrm>
            <a:off x="1136398" y="-423"/>
            <a:ext cx="5427525" cy="976068"/>
          </a:xfrm>
        </p:spPr>
        <p:txBody>
          <a:bodyPr vert="horz" lIns="91440" tIns="45720" rIns="91440" bIns="45720" rtlCol="0" anchor="b">
            <a:normAutofit/>
          </a:bodyPr>
          <a:lstStyle/>
          <a:p>
            <a:r>
              <a:rPr lang="en-US" sz="4000" b="1" dirty="0">
                <a:effectLst/>
              </a:rPr>
              <a:t>When Stars are Scattered</a:t>
            </a:r>
            <a:endParaRPr lang="en-US" sz="4000" dirty="0"/>
          </a:p>
        </p:txBody>
      </p:sp>
      <p:sp>
        <p:nvSpPr>
          <p:cNvPr id="4" name="Text Placeholder 3">
            <a:extLst>
              <a:ext uri="{FF2B5EF4-FFF2-40B4-BE49-F238E27FC236}">
                <a16:creationId xmlns:a16="http://schemas.microsoft.com/office/drawing/2014/main" id="{F369F8EA-AE70-7BA1-6B3F-BBDFD04023A7}"/>
              </a:ext>
            </a:extLst>
          </p:cNvPr>
          <p:cNvSpPr>
            <a:spLocks noGrp="1"/>
          </p:cNvSpPr>
          <p:nvPr>
            <p:ph type="body" sz="half" idx="2"/>
          </p:nvPr>
        </p:nvSpPr>
        <p:spPr>
          <a:xfrm>
            <a:off x="1136398" y="1085088"/>
            <a:ext cx="5427526" cy="5151589"/>
          </a:xfrm>
        </p:spPr>
        <p:txBody>
          <a:bodyPr vert="horz" lIns="91440" tIns="45720" rIns="91440" bIns="45720" rtlCol="0" anchor="t">
            <a:no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Eventually Omar and Hassan were safe in the refugee camp but it took time for them to settle in. They didn’t like the food and Omar couldn’t sleep well. His brother Hassan had seizures and people didn’t know how to deal with them. Omar and Hassan spent almost their whole childhood in a refugee camp. The camp was different to being at home. It wasn’t a peaceful village and they weren’t with their parents. In the camp, Omar remembers happy days in the fields having picnics with his mother and father and he remembers the colour green from his home village. The food was different in the camp. It was </a:t>
            </a:r>
            <a:r>
              <a:rPr lang="en-GB" sz="1800" dirty="0">
                <a:latin typeface="Calibri" panose="020F0502020204030204" pitchFamily="34" charset="0"/>
                <a:ea typeface="Calibri" panose="020F0502020204030204" pitchFamily="34" charset="0"/>
                <a:cs typeface="Times New Roman" panose="02020603050405020304" pitchFamily="18" charset="0"/>
              </a:rPr>
              <a:t>often the same, very basic and there was never enough of it. They were bored with nothing to do. They were assigned a foster mother, Fatuma who looked after them as well as </a:t>
            </a:r>
            <a:r>
              <a:rPr lang="en-GB" sz="1800" dirty="0">
                <a:effectLst/>
                <a:latin typeface="Calibri" panose="020F0502020204030204" pitchFamily="34" charset="0"/>
                <a:ea typeface="Calibri" panose="020F0502020204030204" pitchFamily="34" charset="0"/>
                <a:cs typeface="Times New Roman" panose="02020603050405020304" pitchFamily="18" charset="0"/>
              </a:rPr>
              <a:t>a lady called Susana from the UNHCR which is a large organisation working to help refugees.  </a:t>
            </a:r>
            <a:endParaRPr lang="en-US" sz="1800" dirty="0">
              <a:effectLst/>
            </a:endParaRPr>
          </a:p>
        </p:txBody>
      </p:sp>
      <p:pic>
        <p:nvPicPr>
          <p:cNvPr id="10" name="Content Placeholder 9">
            <a:extLst>
              <a:ext uri="{FF2B5EF4-FFF2-40B4-BE49-F238E27FC236}">
                <a16:creationId xmlns:a16="http://schemas.microsoft.com/office/drawing/2014/main" id="{72D00E9D-24E4-1EB6-455E-7E8C7368E52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769" r="18255"/>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27" name="Rectangle 1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559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5DD6D0-AECA-B728-0ACA-779781634C95}"/>
              </a:ext>
            </a:extLst>
          </p:cNvPr>
          <p:cNvSpPr>
            <a:spLocks noGrp="1"/>
          </p:cNvSpPr>
          <p:nvPr>
            <p:ph type="title"/>
          </p:nvPr>
        </p:nvSpPr>
        <p:spPr>
          <a:xfrm>
            <a:off x="589009" y="502400"/>
            <a:ext cx="3367171" cy="1818064"/>
          </a:xfrm>
        </p:spPr>
        <p:txBody>
          <a:bodyPr vert="horz" lIns="91440" tIns="45720" rIns="91440" bIns="45720" rtlCol="0" anchor="ctr">
            <a:normAutofit/>
          </a:bodyPr>
          <a:lstStyle/>
          <a:p>
            <a:pPr algn="ctr"/>
            <a:r>
              <a:rPr lang="en-US" sz="2800" kern="1200">
                <a:solidFill>
                  <a:schemeClr val="tx1"/>
                </a:solidFill>
                <a:latin typeface="+mj-lt"/>
                <a:ea typeface="+mj-ea"/>
                <a:cs typeface="+mj-cs"/>
              </a:rPr>
              <a:t>Samuel in England</a:t>
            </a:r>
            <a:r>
              <a:rPr lang="en-US" sz="2800" kern="1200" dirty="0">
                <a:solidFill>
                  <a:schemeClr val="tx1"/>
                </a:solidFill>
                <a:latin typeface="+mj-lt"/>
                <a:ea typeface="+mj-ea"/>
                <a:cs typeface="+mj-cs"/>
              </a:rPr>
              <a:t>…London and finally Leeds. </a:t>
            </a:r>
          </a:p>
        </p:txBody>
      </p:sp>
      <p:pic>
        <p:nvPicPr>
          <p:cNvPr id="10" name="Content Placeholder 9">
            <a:extLst>
              <a:ext uri="{FF2B5EF4-FFF2-40B4-BE49-F238E27FC236}">
                <a16:creationId xmlns:a16="http://schemas.microsoft.com/office/drawing/2014/main" id="{25EA5E42-198E-25E6-E735-20F100A000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878"/>
          <a:stretch/>
        </p:blipFill>
        <p:spPr>
          <a:xfrm>
            <a:off x="4555236" y="6"/>
            <a:ext cx="7636763" cy="2762724"/>
          </a:xfrm>
          <a:prstGeom prst="rect">
            <a:avLst/>
          </a:prstGeom>
        </p:spPr>
      </p:pic>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descr="A picture containing outdoor, sky, water, building&#10;&#10;Description automatically generated">
            <a:extLst>
              <a:ext uri="{FF2B5EF4-FFF2-40B4-BE49-F238E27FC236}">
                <a16:creationId xmlns:a16="http://schemas.microsoft.com/office/drawing/2014/main" id="{2E925714-7CB4-B5CB-888A-D615BD146FC9}"/>
              </a:ext>
            </a:extLst>
          </p:cNvPr>
          <p:cNvPicPr>
            <a:picLocks noChangeAspect="1"/>
          </p:cNvPicPr>
          <p:nvPr/>
        </p:nvPicPr>
        <p:blipFill rotWithShape="1">
          <a:blip r:embed="rId3">
            <a:extLst>
              <a:ext uri="{28A0092B-C50C-407E-A947-70E740481C1C}">
                <a14:useLocalDpi xmlns:a14="http://schemas.microsoft.com/office/drawing/2010/main" val="0"/>
              </a:ext>
            </a:extLst>
          </a:blip>
          <a:srcRect l="20603" r="3794" b="-2"/>
          <a:stretch/>
        </p:blipFill>
        <p:spPr>
          <a:xfrm>
            <a:off x="-1" y="2826737"/>
            <a:ext cx="4565779" cy="4031263"/>
          </a:xfrm>
          <a:prstGeom prst="rect">
            <a:avLst/>
          </a:prstGeom>
        </p:spPr>
      </p:pic>
      <p:sp>
        <p:nvSpPr>
          <p:cNvPr id="4" name="Text Placeholder 3">
            <a:extLst>
              <a:ext uri="{FF2B5EF4-FFF2-40B4-BE49-F238E27FC236}">
                <a16:creationId xmlns:a16="http://schemas.microsoft.com/office/drawing/2014/main" id="{C5C78BEE-AA21-EBF7-AC4A-26B70FD08E42}"/>
              </a:ext>
            </a:extLst>
          </p:cNvPr>
          <p:cNvSpPr>
            <a:spLocks noGrp="1"/>
          </p:cNvSpPr>
          <p:nvPr>
            <p:ph type="body" sz="half" idx="2"/>
          </p:nvPr>
        </p:nvSpPr>
        <p:spPr>
          <a:xfrm>
            <a:off x="4744720" y="2826737"/>
            <a:ext cx="7233920" cy="4031263"/>
          </a:xfrm>
        </p:spPr>
        <p:txBody>
          <a:bodyPr vert="horz" lIns="91440" tIns="45720" rIns="91440" bIns="45720" rtlCol="0" anchor="ctr">
            <a:normAutofit/>
          </a:bodyPr>
          <a:lstStyle/>
          <a:p>
            <a:r>
              <a:rPr lang="en-US" sz="1800" dirty="0"/>
              <a:t>We flew to Egypt and spent 2 nights in a hotel and after that we took a plane to London. I spent 2 weeks in Covid quarantine at a hotel in London before my brother came to meet us and took us on a train to Leeds. This was my first time on a train.</a:t>
            </a:r>
          </a:p>
          <a:p>
            <a:r>
              <a:rPr lang="en-US" sz="1800" dirty="0"/>
              <a:t>I arrived in the summer time so the weather was not too different but the city was very different.</a:t>
            </a:r>
          </a:p>
          <a:p>
            <a:pPr indent="-228600">
              <a:buFont typeface="Arial" panose="020B0604020202020204" pitchFamily="34" charset="0"/>
              <a:buChar char="•"/>
            </a:pPr>
            <a:endParaRPr lang="en-US" sz="1800" dirty="0"/>
          </a:p>
          <a:p>
            <a:r>
              <a:rPr lang="en-US" sz="1800" dirty="0"/>
              <a:t>I arrived in Leeds and my brother took us to his house. He was sharing the house with other people so 4 of us all lived in the same room. I lived with my brother for 1 month before we moved to another house by ourselves where we lived for a couple of weeks.</a:t>
            </a:r>
          </a:p>
          <a:p>
            <a:pPr indent="-228600">
              <a:buFont typeface="Arial" panose="020B0604020202020204" pitchFamily="34" charset="0"/>
              <a:buChar char="•"/>
            </a:pPr>
            <a:endParaRPr lang="en-US" sz="1100" dirty="0"/>
          </a:p>
        </p:txBody>
      </p:sp>
      <p:sp>
        <p:nvSpPr>
          <p:cNvPr id="19" name="Rectangle 1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134673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8" name="Rectangle 157">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2B8AD-106E-AB9A-B62D-2395A1E8CDFD}"/>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b="1">
                <a:effectLst/>
              </a:rPr>
              <a:t>Discussion starters:</a:t>
            </a:r>
            <a:endParaRPr lang="en-US" sz="4800"/>
          </a:p>
        </p:txBody>
      </p:sp>
      <p:sp>
        <p:nvSpPr>
          <p:cNvPr id="160" name="Rectangle 15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F03F0B6-5449-D2AE-54FD-885C0CF7AB41}"/>
              </a:ext>
            </a:extLst>
          </p:cNvPr>
          <p:cNvSpPr>
            <a:spLocks noGrp="1"/>
          </p:cNvSpPr>
          <p:nvPr>
            <p:ph type="body" sz="half" idx="2"/>
          </p:nvPr>
        </p:nvSpPr>
        <p:spPr>
          <a:xfrm>
            <a:off x="793661" y="2599509"/>
            <a:ext cx="4530898" cy="3639450"/>
          </a:xfrm>
        </p:spPr>
        <p:txBody>
          <a:bodyPr vert="horz" lIns="91440" tIns="45720" rIns="91440" bIns="45720" rtlCol="0" anchor="ctr">
            <a:normAutofit/>
          </a:bodyPr>
          <a:lstStyle/>
          <a:p>
            <a:pPr>
              <a:spcAft>
                <a:spcPts val="800"/>
              </a:spcAft>
            </a:pPr>
            <a:r>
              <a:rPr lang="en-US" sz="2000" dirty="0"/>
              <a:t>St George’s Day is celebrated on 23 April.  We call him a Patron Saint. Do you know any other patron Saints? For example the patron saint of Wales, Ireland and Scotland? </a:t>
            </a:r>
          </a:p>
          <a:p>
            <a:pPr>
              <a:spcAft>
                <a:spcPts val="800"/>
              </a:spcAft>
            </a:pPr>
            <a:r>
              <a:rPr lang="en-US" sz="2000" dirty="0"/>
              <a:t>Do you know the symbols associated with these saints? </a:t>
            </a:r>
          </a:p>
          <a:p>
            <a:r>
              <a:rPr lang="en-US" sz="2000" dirty="0"/>
              <a:t>What is important in other countries you have connections with? Are there special days?</a:t>
            </a:r>
          </a:p>
        </p:txBody>
      </p:sp>
      <p:sp>
        <p:nvSpPr>
          <p:cNvPr id="164" name="Rectangle 163">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ands waving flags of Wales">
            <a:extLst>
              <a:ext uri="{FF2B5EF4-FFF2-40B4-BE49-F238E27FC236}">
                <a16:creationId xmlns:a16="http://schemas.microsoft.com/office/drawing/2014/main" id="{AC376BE4-D0A0-8979-A9F6-27F47C47ED8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04842" y="2247175"/>
            <a:ext cx="3048000" cy="21061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flag of Scotland">
            <a:extLst>
              <a:ext uri="{FF2B5EF4-FFF2-40B4-BE49-F238E27FC236}">
                <a16:creationId xmlns:a16="http://schemas.microsoft.com/office/drawing/2014/main" id="{508D443F-094D-D6D5-26CD-BD87B4AC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431" y="4345270"/>
            <a:ext cx="2896529" cy="1931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rish flag">
            <a:extLst>
              <a:ext uri="{FF2B5EF4-FFF2-40B4-BE49-F238E27FC236}">
                <a16:creationId xmlns:a16="http://schemas.microsoft.com/office/drawing/2014/main" id="{6B155CE2-9EBC-D9D5-2388-CFD8BD595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9511" y="4353343"/>
            <a:ext cx="2075985" cy="2075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Kingdom Union Jack Vector Flag">
            <a:extLst>
              <a:ext uri="{FF2B5EF4-FFF2-40B4-BE49-F238E27FC236}">
                <a16:creationId xmlns:a16="http://schemas.microsoft.com/office/drawing/2014/main" id="{9204C3E1-548E-220F-90ED-DC46E2AD2A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455" y="2512919"/>
            <a:ext cx="2413475" cy="151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099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BF55B8-6454-9C66-4087-111898619770}"/>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b="1">
                <a:effectLst/>
              </a:rPr>
              <a:t>Activity suggestions</a:t>
            </a:r>
            <a:endParaRPr lang="en-US" sz="4000"/>
          </a:p>
        </p:txBody>
      </p:sp>
      <p:grpSp>
        <p:nvGrpSpPr>
          <p:cNvPr id="58" name="Group 5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9" name="Rectangle 5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A902C20-D64C-BA58-409B-8D8C15F6BB19}"/>
              </a:ext>
            </a:extLst>
          </p:cNvPr>
          <p:cNvSpPr>
            <a:spLocks noGrp="1"/>
          </p:cNvSpPr>
          <p:nvPr>
            <p:ph type="body" sz="half" idx="2"/>
          </p:nvPr>
        </p:nvSpPr>
        <p:spPr>
          <a:xfrm>
            <a:off x="590719" y="2330505"/>
            <a:ext cx="4559425" cy="3979585"/>
          </a:xfrm>
        </p:spPr>
        <p:txBody>
          <a:bodyPr vert="horz" lIns="91440" tIns="45720" rIns="91440" bIns="45720" rtlCol="0" anchor="ctr">
            <a:normAutofit/>
          </a:bodyPr>
          <a:lstStyle/>
          <a:p>
            <a:r>
              <a:rPr lang="en-US" sz="2400" dirty="0">
                <a:effectLst/>
              </a:rPr>
              <a:t>Share food with one another whether it is English or from another country. </a:t>
            </a:r>
          </a:p>
          <a:p>
            <a:r>
              <a:rPr lang="en-US" sz="2400" dirty="0">
                <a:effectLst/>
              </a:rPr>
              <a:t>Dress up in traditional clothes from countries you have connections with. </a:t>
            </a:r>
          </a:p>
          <a:p>
            <a:r>
              <a:rPr lang="en-US" sz="2400" dirty="0">
                <a:effectLst/>
              </a:rPr>
              <a:t>Sing songs and celebrate traditional cultures. </a:t>
            </a:r>
          </a:p>
          <a:p>
            <a:pPr indent="-228600">
              <a:buFont typeface="Arial" panose="020B0604020202020204" pitchFamily="34" charset="0"/>
              <a:buChar char="•"/>
            </a:pPr>
            <a:endParaRPr lang="en-US" sz="2000" dirty="0"/>
          </a:p>
        </p:txBody>
      </p:sp>
      <p:sp>
        <p:nvSpPr>
          <p:cNvPr id="64" name="Rectangle 6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FA5B980-532E-ACC9-D7F9-544422C14A2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 b="2822"/>
          <a:stretch/>
        </p:blipFill>
        <p:spPr>
          <a:xfrm>
            <a:off x="8226351" y="3529455"/>
            <a:ext cx="2809373" cy="2388252"/>
          </a:xfrm>
          <a:prstGeom prst="rect">
            <a:avLst/>
          </a:prstGeom>
        </p:spPr>
      </p:pic>
      <p:pic>
        <p:nvPicPr>
          <p:cNvPr id="3" name="Content Placeholder 17">
            <a:extLst>
              <a:ext uri="{FF2B5EF4-FFF2-40B4-BE49-F238E27FC236}">
                <a16:creationId xmlns:a16="http://schemas.microsoft.com/office/drawing/2014/main" id="{39B3A495-59F3-512C-050B-71AAC4275ABD}"/>
              </a:ext>
            </a:extLst>
          </p:cNvPr>
          <p:cNvPicPr>
            <a:picLocks noChangeAspect="1"/>
          </p:cNvPicPr>
          <p:nvPr/>
        </p:nvPicPr>
        <p:blipFill rotWithShape="1">
          <a:blip r:embed="rId3">
            <a:extLst>
              <a:ext uri="{28A0092B-C50C-407E-A947-70E740481C1C}">
                <a14:useLocalDpi xmlns:a14="http://schemas.microsoft.com/office/drawing/2010/main" val="0"/>
              </a:ext>
            </a:extLst>
          </a:blip>
          <a:srcRect l="235" r="5472" b="-2"/>
          <a:stretch/>
        </p:blipFill>
        <p:spPr>
          <a:xfrm>
            <a:off x="6095999" y="630089"/>
            <a:ext cx="3779111" cy="2725395"/>
          </a:xfrm>
          <a:prstGeom prst="rect">
            <a:avLst/>
          </a:prstGeom>
        </p:spPr>
      </p:pic>
    </p:spTree>
    <p:extLst>
      <p:ext uri="{BB962C8B-B14F-4D97-AF65-F5344CB8AC3E}">
        <p14:creationId xmlns:p14="http://schemas.microsoft.com/office/powerpoint/2010/main" val="318935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23B4E5-E29A-28F3-04AF-5D96EC8EAACD}"/>
              </a:ext>
            </a:extLst>
          </p:cNvPr>
          <p:cNvSpPr>
            <a:spLocks noGrp="1"/>
          </p:cNvSpPr>
          <p:nvPr>
            <p:ph type="title"/>
          </p:nvPr>
        </p:nvSpPr>
        <p:spPr>
          <a:xfrm>
            <a:off x="640080" y="325370"/>
            <a:ext cx="4368602" cy="998606"/>
          </a:xfrm>
        </p:spPr>
        <p:txBody>
          <a:bodyPr vert="horz" lIns="91440" tIns="45720" rIns="91440" bIns="45720" rtlCol="0" anchor="b">
            <a:normAutofit/>
          </a:bodyPr>
          <a:lstStyle/>
          <a:p>
            <a:pPr algn="ctr"/>
            <a:r>
              <a:rPr lang="en-US" sz="5400" b="1" dirty="0">
                <a:effectLst/>
              </a:rPr>
              <a:t>Prayer</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44EF521-2630-15B4-9F6A-1C29631525BB}"/>
              </a:ext>
            </a:extLst>
          </p:cNvPr>
          <p:cNvSpPr>
            <a:spLocks noGrp="1"/>
          </p:cNvSpPr>
          <p:nvPr>
            <p:ph type="body" sz="half" idx="2"/>
          </p:nvPr>
        </p:nvSpPr>
        <p:spPr>
          <a:xfrm>
            <a:off x="640080" y="2895957"/>
            <a:ext cx="4243589" cy="3297609"/>
          </a:xfrm>
        </p:spPr>
        <p:txBody>
          <a:bodyPr vert="horz" lIns="91440" tIns="45720" rIns="91440" bIns="45720" rtlCol="0">
            <a:normAutofit fontScale="85000" lnSpcReduction="20000"/>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God for our friends and family and all the people and places we love.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that we are not all the same but that we are different and we can celebrate this.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for the food and clothes we enjoy here and the traditions here and in every country.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pray for children who are finding it difficult in England because it’s not their home country.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Help us to be people who welcome them with big smiles and accept them for who they are.</a:t>
            </a:r>
          </a:p>
          <a:p>
            <a:pPr indent="-228600">
              <a:buFont typeface="Arial" panose="020B0604020202020204" pitchFamily="34" charset="0"/>
              <a:buChar char="•"/>
            </a:pPr>
            <a:endParaRPr lang="en-US" sz="1500" dirty="0"/>
          </a:p>
        </p:txBody>
      </p:sp>
      <p:pic>
        <p:nvPicPr>
          <p:cNvPr id="6" name="Content Placeholder 5">
            <a:extLst>
              <a:ext uri="{FF2B5EF4-FFF2-40B4-BE49-F238E27FC236}">
                <a16:creationId xmlns:a16="http://schemas.microsoft.com/office/drawing/2014/main" id="{4C7C3271-68D6-DCDA-4871-165CC173F4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0796" r="3079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Heart 2">
            <a:extLst>
              <a:ext uri="{FF2B5EF4-FFF2-40B4-BE49-F238E27FC236}">
                <a16:creationId xmlns:a16="http://schemas.microsoft.com/office/drawing/2014/main" id="{76CB80F1-19A1-99ED-B70B-C73ACCEC6AF7}"/>
              </a:ext>
            </a:extLst>
          </p:cNvPr>
          <p:cNvSpPr/>
          <p:nvPr/>
        </p:nvSpPr>
        <p:spPr>
          <a:xfrm>
            <a:off x="212047" y="2895958"/>
            <a:ext cx="380408" cy="39016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Heart 4">
            <a:extLst>
              <a:ext uri="{FF2B5EF4-FFF2-40B4-BE49-F238E27FC236}">
                <a16:creationId xmlns:a16="http://schemas.microsoft.com/office/drawing/2014/main" id="{CAF35A86-5C8B-E5D7-9DA3-A689D6ABA580}"/>
              </a:ext>
            </a:extLst>
          </p:cNvPr>
          <p:cNvSpPr/>
          <p:nvPr/>
        </p:nvSpPr>
        <p:spPr>
          <a:xfrm>
            <a:off x="194902" y="3496033"/>
            <a:ext cx="380408" cy="39016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Heart 6">
            <a:extLst>
              <a:ext uri="{FF2B5EF4-FFF2-40B4-BE49-F238E27FC236}">
                <a16:creationId xmlns:a16="http://schemas.microsoft.com/office/drawing/2014/main" id="{FFDA8288-9E7E-FD22-EECF-A8C4DA1D6BA3}"/>
              </a:ext>
            </a:extLst>
          </p:cNvPr>
          <p:cNvSpPr/>
          <p:nvPr/>
        </p:nvSpPr>
        <p:spPr>
          <a:xfrm>
            <a:off x="194902" y="4143065"/>
            <a:ext cx="380408" cy="39016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Heart 7">
            <a:extLst>
              <a:ext uri="{FF2B5EF4-FFF2-40B4-BE49-F238E27FC236}">
                <a16:creationId xmlns:a16="http://schemas.microsoft.com/office/drawing/2014/main" id="{117DC348-F5E0-4154-D4B6-7784B9424621}"/>
              </a:ext>
            </a:extLst>
          </p:cNvPr>
          <p:cNvSpPr/>
          <p:nvPr/>
        </p:nvSpPr>
        <p:spPr>
          <a:xfrm>
            <a:off x="194902" y="4790097"/>
            <a:ext cx="380408" cy="39016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Heart 8">
            <a:extLst>
              <a:ext uri="{FF2B5EF4-FFF2-40B4-BE49-F238E27FC236}">
                <a16:creationId xmlns:a16="http://schemas.microsoft.com/office/drawing/2014/main" id="{48EEF120-A014-73EC-37B2-C0C6AD7378B5}"/>
              </a:ext>
            </a:extLst>
          </p:cNvPr>
          <p:cNvSpPr/>
          <p:nvPr/>
        </p:nvSpPr>
        <p:spPr>
          <a:xfrm>
            <a:off x="212047" y="5438169"/>
            <a:ext cx="380408" cy="39016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9800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640F45F3A48843A60590AC76E7A2F9" ma:contentTypeVersion="16" ma:contentTypeDescription="Create a new document." ma:contentTypeScope="" ma:versionID="1302d404d7d81d24ce7595fac1202a0e">
  <xsd:schema xmlns:xsd="http://www.w3.org/2001/XMLSchema" xmlns:xs="http://www.w3.org/2001/XMLSchema" xmlns:p="http://schemas.microsoft.com/office/2006/metadata/properties" xmlns:ns2="709576ea-dec9-49d1-9a65-c36df9dc8375" xmlns:ns3="6dbb594c-6203-4ca9-83bd-acbbc0f70377" targetNamespace="http://schemas.microsoft.com/office/2006/metadata/properties" ma:root="true" ma:fieldsID="097b59c4fb38f32062945181b1ff5260" ns2:_="" ns3:_="">
    <xsd:import namespace="709576ea-dec9-49d1-9a65-c36df9dc8375"/>
    <xsd:import namespace="6dbb594c-6203-4ca9-83bd-acbbc0f703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9576ea-dec9-49d1-9a65-c36df9dc83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56dcec-6156-49de-b04f-4121d883f9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dbb594c-6203-4ca9-83bd-acbbc0f7037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0d8743f-eef3-46b5-8681-fb05b1d2815e}" ma:internalName="TaxCatchAll" ma:showField="CatchAllData" ma:web="6dbb594c-6203-4ca9-83bd-acbbc0f703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C0B77C-DB8C-4DC6-BC10-F6BBD157D0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9576ea-dec9-49d1-9a65-c36df9dc8375"/>
    <ds:schemaRef ds:uri="6dbb594c-6203-4ca9-83bd-acbbc0f703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F93A8F-A8D7-4B91-A085-4F85965117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243</TotalTime>
  <Words>935</Words>
  <Application>Microsoft Office PowerPoint</Application>
  <PresentationFormat>Widescreen</PresentationFormat>
  <Paragraphs>39</Paragraphs>
  <Slides>9</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Gadugi</vt:lpstr>
      <vt:lpstr>Office Theme</vt:lpstr>
      <vt:lpstr>      Lesson 3. Arriving.   </vt:lpstr>
      <vt:lpstr>Themes: Diversity, Culture</vt:lpstr>
      <vt:lpstr>Starter Questions:</vt:lpstr>
      <vt:lpstr>Armley Christ Church Window: St George</vt:lpstr>
      <vt:lpstr>When Stars are Scattered</vt:lpstr>
      <vt:lpstr>Samuel in England…London and finally Leeds. </vt:lpstr>
      <vt:lpstr>Discussion starters:</vt:lpstr>
      <vt:lpstr>Activity suggestions</vt:lpstr>
      <vt:lpstr>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(Final conversations). p.13 – saying goodbye</dc:title>
  <dc:creator>Team Assistant</dc:creator>
  <cp:lastModifiedBy>Katherine Hogg</cp:lastModifiedBy>
  <cp:revision>6</cp:revision>
  <dcterms:created xsi:type="dcterms:W3CDTF">2022-10-18T08:27:25Z</dcterms:created>
  <dcterms:modified xsi:type="dcterms:W3CDTF">2023-01-31T14:58:41Z</dcterms:modified>
</cp:coreProperties>
</file>