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3" d="100"/>
          <a:sy n="93" d="100"/>
        </p:scale>
        <p:origin x="-400" y="3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F5FF-87B7-79F9-E258-2E99CA460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534B9E-C1FE-ED98-5C30-058C91335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8FA342-DC6B-1352-6D9A-6457CBD43F9E}"/>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5" name="Footer Placeholder 4">
            <a:extLst>
              <a:ext uri="{FF2B5EF4-FFF2-40B4-BE49-F238E27FC236}">
                <a16:creationId xmlns:a16="http://schemas.microsoft.com/office/drawing/2014/main" id="{79C1EB1D-561C-365A-0D31-14EAA25E6B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4619C5-6F02-27F4-991A-F732B348148A}"/>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141456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0F9E-1F06-7259-A581-6128FD37ED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93B2CC-2837-07FD-AE7C-852B333E7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69983-2908-87E4-7578-199549C65B33}"/>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5" name="Footer Placeholder 4">
            <a:extLst>
              <a:ext uri="{FF2B5EF4-FFF2-40B4-BE49-F238E27FC236}">
                <a16:creationId xmlns:a16="http://schemas.microsoft.com/office/drawing/2014/main" id="{B7630838-34AD-1B48-CE8F-2DD1A96BE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78029-D9BD-2D2E-5D3B-BCDA0D7F6EC4}"/>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341493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66A17-DABF-A3AF-1D0D-3E17F78170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22A2E5-FC87-A378-2484-6E226842E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6F3F9D-80D4-081E-D642-273BF307F4EE}"/>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5" name="Footer Placeholder 4">
            <a:extLst>
              <a:ext uri="{FF2B5EF4-FFF2-40B4-BE49-F238E27FC236}">
                <a16:creationId xmlns:a16="http://schemas.microsoft.com/office/drawing/2014/main" id="{3A290AB0-C6A0-2906-04EF-F9C9FB4E45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F004D9-C219-FBEC-DBBB-52ED9A6E3040}"/>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28628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C8CF-65FD-FCED-BCBC-D682D9D354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CE5D3F-C84B-4C0E-C406-7CCC16B32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6BEBC-F961-1301-F2D8-9D000FF6C944}"/>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5" name="Footer Placeholder 4">
            <a:extLst>
              <a:ext uri="{FF2B5EF4-FFF2-40B4-BE49-F238E27FC236}">
                <a16:creationId xmlns:a16="http://schemas.microsoft.com/office/drawing/2014/main" id="{522AA9D8-E0B3-C43C-170B-FA6160E9C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9CBB6-F132-9702-77B1-4FC59C14D3F2}"/>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239570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3A66-DCA6-0AF5-379F-B71850AE93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90F884-B600-54BE-5417-A2004D7F5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98925-0942-B295-80FE-E74C655E61F6}"/>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5" name="Footer Placeholder 4">
            <a:extLst>
              <a:ext uri="{FF2B5EF4-FFF2-40B4-BE49-F238E27FC236}">
                <a16:creationId xmlns:a16="http://schemas.microsoft.com/office/drawing/2014/main" id="{80F6E3CF-E06E-328A-9FB5-E20DADCCF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9CFE8F-141D-EAA3-49A8-EE10B0A7C970}"/>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332350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7697-DD02-360F-06D8-14317A5F0B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7858BE-C531-DE23-D04B-C105C418F4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782F7F-A28E-FCF5-AF42-8C3D7DD7C9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AD654F-5D1A-9311-38A1-7B94C5786C72}"/>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6" name="Footer Placeholder 5">
            <a:extLst>
              <a:ext uri="{FF2B5EF4-FFF2-40B4-BE49-F238E27FC236}">
                <a16:creationId xmlns:a16="http://schemas.microsoft.com/office/drawing/2014/main" id="{6B7C6DA7-897E-41E2-3BFF-58B8C3685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34D785-E2A5-2901-15A5-D6BC25CFE7E8}"/>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353182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020D-181D-8D2E-71E5-B6B867AB54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669DA-A2F2-3016-FE91-3070010573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002CD3-2CD5-1B8B-33FC-4C75103FFF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41ED95-F880-3C2D-D951-AE8FB979F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E822B4-2AC5-5EA0-53B1-27145FBA6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79288E-ACB6-188C-B2F9-4FA73EB8FA46}"/>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8" name="Footer Placeholder 7">
            <a:extLst>
              <a:ext uri="{FF2B5EF4-FFF2-40B4-BE49-F238E27FC236}">
                <a16:creationId xmlns:a16="http://schemas.microsoft.com/office/drawing/2014/main" id="{7CE4132F-67B4-D98F-8E98-9E8FE2561B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E75449-952E-C061-1E88-465CECB9273A}"/>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27127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4C28-2C35-ABCE-2C3A-32EE858826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317864-38C5-B431-4FB4-E516B884F411}"/>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4" name="Footer Placeholder 3">
            <a:extLst>
              <a:ext uri="{FF2B5EF4-FFF2-40B4-BE49-F238E27FC236}">
                <a16:creationId xmlns:a16="http://schemas.microsoft.com/office/drawing/2014/main" id="{AAB7E0F6-DD64-C237-213E-BBF2422F3F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CE4CB-B830-9551-5FB4-3CA0718275F6}"/>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312529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75271-1EA5-9F3D-9F89-8EF30B5FE2E1}"/>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3" name="Footer Placeholder 2">
            <a:extLst>
              <a:ext uri="{FF2B5EF4-FFF2-40B4-BE49-F238E27FC236}">
                <a16:creationId xmlns:a16="http://schemas.microsoft.com/office/drawing/2014/main" id="{1C04AF9F-EE08-0172-2E4D-0D7E3782F4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8BD812-04B5-56E8-345C-9793A09EBFE6}"/>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278013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CDD2-39EA-27F4-67AB-9DDCC1ADC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908D48-B4FE-A8FD-BFCB-5730484D59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F13025-3CAD-5389-4FDF-5563F7530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97F804-80E6-3AE7-E883-18CF2F4F59C4}"/>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6" name="Footer Placeholder 5">
            <a:extLst>
              <a:ext uri="{FF2B5EF4-FFF2-40B4-BE49-F238E27FC236}">
                <a16:creationId xmlns:a16="http://schemas.microsoft.com/office/drawing/2014/main" id="{56960569-A878-CC36-7386-BE84A20082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1C941A-C7AE-5BCB-A919-301AF011E8D4}"/>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376307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674B-7A43-F9A2-A6FE-EF5FE52BA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E47BA1-B3F3-7A80-ABA1-682BE4E1D1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5D4BD6-4A32-4688-1AD7-1DD991637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5FA4E-5513-A1E8-5C6F-AD6A1D91AC98}"/>
              </a:ext>
            </a:extLst>
          </p:cNvPr>
          <p:cNvSpPr>
            <a:spLocks noGrp="1"/>
          </p:cNvSpPr>
          <p:nvPr>
            <p:ph type="dt" sz="half" idx="10"/>
          </p:nvPr>
        </p:nvSpPr>
        <p:spPr/>
        <p:txBody>
          <a:bodyPr/>
          <a:lstStyle/>
          <a:p>
            <a:fld id="{3D2B1B65-563E-4A04-90F2-C4012787FBC0}" type="datetimeFigureOut">
              <a:rPr lang="en-GB" smtClean="0"/>
              <a:t>22/06/2023</a:t>
            </a:fld>
            <a:endParaRPr lang="en-GB"/>
          </a:p>
        </p:txBody>
      </p:sp>
      <p:sp>
        <p:nvSpPr>
          <p:cNvPr id="6" name="Footer Placeholder 5">
            <a:extLst>
              <a:ext uri="{FF2B5EF4-FFF2-40B4-BE49-F238E27FC236}">
                <a16:creationId xmlns:a16="http://schemas.microsoft.com/office/drawing/2014/main" id="{30F5818B-D0E1-CAA9-E960-0DF6B5723C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6E765D-404A-C46A-96D1-63B077E1187E}"/>
              </a:ext>
            </a:extLst>
          </p:cNvPr>
          <p:cNvSpPr>
            <a:spLocks noGrp="1"/>
          </p:cNvSpPr>
          <p:nvPr>
            <p:ph type="sldNum" sz="quarter" idx="12"/>
          </p:nvPr>
        </p:nvSpPr>
        <p:spPr/>
        <p:txBody>
          <a:bodyPr/>
          <a:lstStyle/>
          <a:p>
            <a:fld id="{B6D9217C-B9A9-4124-BA85-58A1044A18F9}" type="slidenum">
              <a:rPr lang="en-GB" smtClean="0"/>
              <a:t>‹#›</a:t>
            </a:fld>
            <a:endParaRPr lang="en-GB"/>
          </a:p>
        </p:txBody>
      </p:sp>
    </p:spTree>
    <p:extLst>
      <p:ext uri="{BB962C8B-B14F-4D97-AF65-F5344CB8AC3E}">
        <p14:creationId xmlns:p14="http://schemas.microsoft.com/office/powerpoint/2010/main" val="136064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92ABC-F22B-58AA-BAF4-E40C6808D1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9E6388-7C7B-C308-242D-9F371ECE2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331B0-8222-6086-B2B4-864F90030D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B1B65-563E-4A04-90F2-C4012787FBC0}" type="datetimeFigureOut">
              <a:rPr lang="en-GB" smtClean="0"/>
              <a:t>22/06/2023</a:t>
            </a:fld>
            <a:endParaRPr lang="en-GB"/>
          </a:p>
        </p:txBody>
      </p:sp>
      <p:sp>
        <p:nvSpPr>
          <p:cNvPr id="5" name="Footer Placeholder 4">
            <a:extLst>
              <a:ext uri="{FF2B5EF4-FFF2-40B4-BE49-F238E27FC236}">
                <a16:creationId xmlns:a16="http://schemas.microsoft.com/office/drawing/2014/main" id="{1AE91C1C-F455-01FC-B692-7AE516718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557CEB-E58A-22EA-6749-CE161E9DD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9217C-B9A9-4124-BA85-58A1044A18F9}" type="slidenum">
              <a:rPr lang="en-GB" smtClean="0"/>
              <a:t>‹#›</a:t>
            </a:fld>
            <a:endParaRPr lang="en-GB"/>
          </a:p>
        </p:txBody>
      </p:sp>
    </p:spTree>
    <p:extLst>
      <p:ext uri="{BB962C8B-B14F-4D97-AF65-F5344CB8AC3E}">
        <p14:creationId xmlns:p14="http://schemas.microsoft.com/office/powerpoint/2010/main" val="721003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N_GfIC1Pso4"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9719-FB3D-9819-303B-1217F3B72AE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46715BF-10E0-80FD-D6E0-E4A52B410646}"/>
              </a:ext>
            </a:extLst>
          </p:cNvPr>
          <p:cNvSpPr>
            <a:spLocks noGrp="1"/>
          </p:cNvSpPr>
          <p:nvPr>
            <p:ph type="subTitle" idx="1"/>
          </p:nvPr>
        </p:nvSpPr>
        <p:spPr/>
        <p:txBody>
          <a:bodyPr/>
          <a:lstStyle/>
          <a:p>
            <a:endParaRPr lang="en-GB"/>
          </a:p>
        </p:txBody>
      </p:sp>
      <p:pic>
        <p:nvPicPr>
          <p:cNvPr id="5" name="Picture 4" descr="A large white ship with people on it&#10;&#10;Description automatically generated with low confidence">
            <a:extLst>
              <a:ext uri="{FF2B5EF4-FFF2-40B4-BE49-F238E27FC236}">
                <a16:creationId xmlns:a16="http://schemas.microsoft.com/office/drawing/2014/main" id="{31D866BF-DB68-D7C4-3717-2191AA246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8466"/>
            <a:ext cx="13732932" cy="6866466"/>
          </a:xfrm>
          <a:prstGeom prst="rect">
            <a:avLst/>
          </a:prstGeom>
        </p:spPr>
      </p:pic>
    </p:spTree>
    <p:extLst>
      <p:ext uri="{BB962C8B-B14F-4D97-AF65-F5344CB8AC3E}">
        <p14:creationId xmlns:p14="http://schemas.microsoft.com/office/powerpoint/2010/main" val="407713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A29719-FB3D-9819-303B-1217F3B72AE9}"/>
              </a:ext>
            </a:extLst>
          </p:cNvPr>
          <p:cNvSpPr>
            <a:spLocks noGrp="1"/>
          </p:cNvSpPr>
          <p:nvPr>
            <p:ph type="ctrTitle"/>
          </p:nvPr>
        </p:nvSpPr>
        <p:spPr>
          <a:xfrm>
            <a:off x="5354955" y="1438917"/>
            <a:ext cx="5998840" cy="3343135"/>
          </a:xfrm>
          <a:noFill/>
        </p:spPr>
        <p:txBody>
          <a:bodyPr>
            <a:normAutofit fontScale="90000"/>
          </a:bodyPr>
          <a:lstStyle/>
          <a:p>
            <a:pPr algn="l"/>
            <a:r>
              <a:rPr lang="en-GB" sz="3000" kern="100" dirty="0">
                <a:effectLst/>
                <a:latin typeface="Arial" panose="020B0604020202020204" pitchFamily="34" charset="0"/>
                <a:ea typeface="Calibri" panose="020F0502020204030204" pitchFamily="34" charset="0"/>
                <a:cs typeface="Arial" panose="020B0604020202020204" pitchFamily="34" charset="0"/>
              </a:rPr>
              <a:t>22</a:t>
            </a:r>
            <a:r>
              <a:rPr lang="en-GB" sz="3000" kern="100" baseline="30000" dirty="0">
                <a:effectLst/>
                <a:latin typeface="Arial" panose="020B0604020202020204" pitchFamily="34" charset="0"/>
                <a:ea typeface="Calibri" panose="020F0502020204030204" pitchFamily="34" charset="0"/>
                <a:cs typeface="Arial" panose="020B0604020202020204" pitchFamily="34" charset="0"/>
              </a:rPr>
              <a:t>nd</a:t>
            </a:r>
            <a:r>
              <a:rPr lang="en-GB" sz="3000" kern="100" dirty="0">
                <a:effectLst/>
                <a:latin typeface="Arial" panose="020B0604020202020204" pitchFamily="34" charset="0"/>
                <a:ea typeface="Calibri" panose="020F0502020204030204" pitchFamily="34" charset="0"/>
                <a:cs typeface="Arial" panose="020B0604020202020204" pitchFamily="34" charset="0"/>
              </a:rPr>
              <a:t> of June 2023 </a:t>
            </a:r>
            <a:br>
              <a:rPr lang="en-GB" sz="3000" kern="100" dirty="0">
                <a:effectLst/>
                <a:latin typeface="Arial" panose="020B0604020202020204" pitchFamily="34" charset="0"/>
                <a:ea typeface="Calibri" panose="020F0502020204030204" pitchFamily="34" charset="0"/>
                <a:cs typeface="Arial" panose="020B0604020202020204" pitchFamily="34" charset="0"/>
              </a:rPr>
            </a:br>
            <a:br>
              <a:rPr lang="en-GB" sz="3000" kern="100" dirty="0">
                <a:effectLst/>
                <a:latin typeface="Arial" panose="020B0604020202020204" pitchFamily="34" charset="0"/>
                <a:ea typeface="Calibri" panose="020F0502020204030204" pitchFamily="34" charset="0"/>
                <a:cs typeface="Arial" panose="020B0604020202020204" pitchFamily="34" charset="0"/>
              </a:rPr>
            </a:br>
            <a:r>
              <a:rPr lang="en-GB" sz="3300" kern="100" dirty="0">
                <a:effectLst/>
                <a:latin typeface="Arial" panose="020B0604020202020204" pitchFamily="34" charset="0"/>
                <a:ea typeface="Calibri" panose="020F0502020204030204" pitchFamily="34" charset="0"/>
                <a:cs typeface="Arial" panose="020B0604020202020204" pitchFamily="34" charset="0"/>
              </a:rPr>
              <a:t>People living in Leeds who are first and second Windrush generation</a:t>
            </a:r>
            <a:r>
              <a:rPr lang="en-GB" sz="3300" kern="100" dirty="0">
                <a:latin typeface="Arial" panose="020B0604020202020204" pitchFamily="34" charset="0"/>
                <a:ea typeface="Calibri" panose="020F0502020204030204" pitchFamily="34" charset="0"/>
                <a:cs typeface="Arial" panose="020B0604020202020204" pitchFamily="34" charset="0"/>
              </a:rPr>
              <a:t>, their families and</a:t>
            </a:r>
            <a:r>
              <a:rPr lang="en-GB" sz="3300" kern="100" dirty="0">
                <a:effectLst/>
                <a:latin typeface="Arial" panose="020B0604020202020204" pitchFamily="34" charset="0"/>
                <a:ea typeface="Calibri" panose="020F0502020204030204" pitchFamily="34" charset="0"/>
                <a:cs typeface="Arial" panose="020B0604020202020204" pitchFamily="34" charset="0"/>
              </a:rPr>
              <a:t> community organisations from all across Leeds, gathered in Chapeltown to celebrate 75 years since the arrival of HMS Windrush</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5200" dirty="0"/>
          </a:p>
        </p:txBody>
      </p:sp>
      <p:sp>
        <p:nvSpPr>
          <p:cNvPr id="3" name="Subtitle 2">
            <a:extLst>
              <a:ext uri="{FF2B5EF4-FFF2-40B4-BE49-F238E27FC236}">
                <a16:creationId xmlns:a16="http://schemas.microsoft.com/office/drawing/2014/main" id="{346715BF-10E0-80FD-D6E0-E4A52B410646}"/>
              </a:ext>
            </a:extLst>
          </p:cNvPr>
          <p:cNvSpPr>
            <a:spLocks noGrp="1"/>
          </p:cNvSpPr>
          <p:nvPr>
            <p:ph type="subTitle" idx="1"/>
          </p:nvPr>
        </p:nvSpPr>
        <p:spPr>
          <a:xfrm>
            <a:off x="5451208" y="5008933"/>
            <a:ext cx="5998840" cy="2067068"/>
          </a:xfrm>
          <a:noFill/>
        </p:spPr>
        <p:txBody>
          <a:bodyPr>
            <a:normAutofit/>
          </a:bodyPr>
          <a:lstStyle/>
          <a:p>
            <a:pPr algn="l"/>
            <a:r>
              <a:rPr lang="en-GB" sz="2200" i="0" dirty="0">
                <a:solidFill>
                  <a:srgbClr val="0C2A29"/>
                </a:solidFill>
                <a:effectLst/>
                <a:latin typeface="Arial" panose="020B0604020202020204" pitchFamily="34" charset="0"/>
                <a:cs typeface="Arial" panose="020B0604020202020204" pitchFamily="34" charset="0"/>
              </a:rPr>
              <a:t>The Windrush Generation denotes the people who emigrated from the Caribbean to Britain between the arrival of the HMT Empire Windrush on 22 June 1948 and the Immigration Act 1971</a:t>
            </a:r>
            <a:endParaRPr lang="en-GB" sz="2200" dirty="0">
              <a:latin typeface="Arial" panose="020B0604020202020204" pitchFamily="34" charset="0"/>
              <a:cs typeface="Arial" panose="020B0604020202020204" pitchFamily="34" charset="0"/>
            </a:endParaRPr>
          </a:p>
        </p:txBody>
      </p:sp>
      <p:pic>
        <p:nvPicPr>
          <p:cNvPr id="10" name="Picture 9" descr="A group of people on a boat&#10;&#10;Description automatically generated with medium confidence">
            <a:extLst>
              <a:ext uri="{FF2B5EF4-FFF2-40B4-BE49-F238E27FC236}">
                <a16:creationId xmlns:a16="http://schemas.microsoft.com/office/drawing/2014/main" id="{CCE42FEF-3C22-318E-657E-3D962B3715DF}"/>
              </a:ext>
            </a:extLst>
          </p:cNvPr>
          <p:cNvPicPr>
            <a:picLocks noChangeAspect="1"/>
          </p:cNvPicPr>
          <p:nvPr/>
        </p:nvPicPr>
        <p:blipFill rotWithShape="1">
          <a:blip r:embed="rId2"/>
          <a:srcRect l="10277" r="6990"/>
          <a:stretch/>
        </p:blipFill>
        <p:spPr>
          <a:xfrm>
            <a:off x="20" y="10"/>
            <a:ext cx="4992985" cy="6857990"/>
          </a:xfrm>
          <a:prstGeom prst="rect">
            <a:avLst/>
          </a:prstGeom>
        </p:spPr>
      </p:pic>
      <p:pic>
        <p:nvPicPr>
          <p:cNvPr id="6" name="Picture 5" descr="A group of people on a boat&#10;&#10;Description automatically generated with medium confidence">
            <a:extLst>
              <a:ext uri="{FF2B5EF4-FFF2-40B4-BE49-F238E27FC236}">
                <a16:creationId xmlns:a16="http://schemas.microsoft.com/office/drawing/2014/main" id="{D15C5089-3BB3-4A79-B600-D2D7CD0D82D4}"/>
              </a:ext>
            </a:extLst>
          </p:cNvPr>
          <p:cNvPicPr>
            <a:picLocks noChangeAspect="1"/>
          </p:cNvPicPr>
          <p:nvPr/>
        </p:nvPicPr>
        <p:blipFill>
          <a:blip r:embed="rId3"/>
          <a:stretch>
            <a:fillRect/>
          </a:stretch>
        </p:blipFill>
        <p:spPr>
          <a:xfrm>
            <a:off x="2091263" y="228595"/>
            <a:ext cx="6" cy="10"/>
          </a:xfrm>
          <a:prstGeom prst="rect">
            <a:avLst/>
          </a:prstGeom>
        </p:spPr>
      </p:pic>
      <p:pic>
        <p:nvPicPr>
          <p:cNvPr id="8" name="Picture 7" descr="A group of people on a boat&#10;&#10;Description automatically generated with medium confidence">
            <a:extLst>
              <a:ext uri="{FF2B5EF4-FFF2-40B4-BE49-F238E27FC236}">
                <a16:creationId xmlns:a16="http://schemas.microsoft.com/office/drawing/2014/main" id="{A14AC035-23F2-5B68-B518-7D368CC557D1}"/>
              </a:ext>
            </a:extLst>
          </p:cNvPr>
          <p:cNvPicPr>
            <a:picLocks noChangeAspect="1"/>
          </p:cNvPicPr>
          <p:nvPr/>
        </p:nvPicPr>
        <p:blipFill>
          <a:blip r:embed="rId3"/>
          <a:stretch>
            <a:fillRect/>
          </a:stretch>
        </p:blipFill>
        <p:spPr>
          <a:xfrm>
            <a:off x="6095997" y="3428995"/>
            <a:ext cx="6" cy="10"/>
          </a:xfrm>
          <a:prstGeom prst="rect">
            <a:avLst/>
          </a:prstGeom>
        </p:spPr>
      </p:pic>
    </p:spTree>
    <p:extLst>
      <p:ext uri="{BB962C8B-B14F-4D97-AF65-F5344CB8AC3E}">
        <p14:creationId xmlns:p14="http://schemas.microsoft.com/office/powerpoint/2010/main" val="380387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9719-FB3D-9819-303B-1217F3B72AE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46715BF-10E0-80FD-D6E0-E4A52B410646}"/>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2CC742C9-4F35-12D2-4218-EAAADCDF9BDC}"/>
              </a:ext>
            </a:extLst>
          </p:cNvPr>
          <p:cNvPicPr>
            <a:picLocks noChangeAspect="1"/>
          </p:cNvPicPr>
          <p:nvPr/>
        </p:nvPicPr>
        <p:blipFill>
          <a:blip r:embed="rId2"/>
          <a:stretch>
            <a:fillRect/>
          </a:stretch>
        </p:blipFill>
        <p:spPr>
          <a:xfrm>
            <a:off x="0" y="0"/>
            <a:ext cx="9467338" cy="6858000"/>
          </a:xfrm>
          <a:prstGeom prst="rect">
            <a:avLst/>
          </a:prstGeom>
        </p:spPr>
      </p:pic>
      <p:sp>
        <p:nvSpPr>
          <p:cNvPr id="7" name="TextBox 6">
            <a:extLst>
              <a:ext uri="{FF2B5EF4-FFF2-40B4-BE49-F238E27FC236}">
                <a16:creationId xmlns:a16="http://schemas.microsoft.com/office/drawing/2014/main" id="{D66F49E4-488D-BD52-D5C3-3D71EA3C4423}"/>
              </a:ext>
            </a:extLst>
          </p:cNvPr>
          <p:cNvSpPr txBox="1"/>
          <p:nvPr/>
        </p:nvSpPr>
        <p:spPr>
          <a:xfrm>
            <a:off x="5805268" y="2700428"/>
            <a:ext cx="3441860" cy="3170099"/>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Cooperation</a:t>
            </a:r>
          </a:p>
          <a:p>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The Windrush 75 celebration lunch was organised in partnership with the BAME Wellbeing Hub in Chapeltown with guest speakers</a:t>
            </a:r>
          </a:p>
          <a:p>
            <a:endParaRPr lang="en-GB" sz="20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F9A364-2413-65B0-7F79-4E917A999D14}"/>
              </a:ext>
            </a:extLst>
          </p:cNvPr>
          <p:cNvSpPr/>
          <p:nvPr/>
        </p:nvSpPr>
        <p:spPr>
          <a:xfrm>
            <a:off x="9467338" y="0"/>
            <a:ext cx="272466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1F41B3A-3291-E9C1-E6B6-4F692C528383}"/>
              </a:ext>
            </a:extLst>
          </p:cNvPr>
          <p:cNvSpPr txBox="1"/>
          <p:nvPr/>
        </p:nvSpPr>
        <p:spPr>
          <a:xfrm>
            <a:off x="9563069" y="1333011"/>
            <a:ext cx="2433817" cy="4785926"/>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In your local community, school or parish think who you could work alongside to organise a Windrush celebration lunch. </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There are lots of organisations and individuals you can reach out to for help. You can offer your hand of friendship and cooperation.</a:t>
            </a: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‘Love your neighbour’</a:t>
            </a:r>
          </a:p>
          <a:p>
            <a:r>
              <a:rPr lang="en-GB" sz="17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Mark 12:30-31</a:t>
            </a:r>
          </a:p>
        </p:txBody>
      </p:sp>
      <p:pic>
        <p:nvPicPr>
          <p:cNvPr id="12" name="Picture 11">
            <a:extLst>
              <a:ext uri="{FF2B5EF4-FFF2-40B4-BE49-F238E27FC236}">
                <a16:creationId xmlns:a16="http://schemas.microsoft.com/office/drawing/2014/main" id="{A1D1A8B4-E03F-74D4-3843-8205A31A37AD}"/>
              </a:ext>
            </a:extLst>
          </p:cNvPr>
          <p:cNvPicPr>
            <a:picLocks noChangeAspect="1"/>
          </p:cNvPicPr>
          <p:nvPr/>
        </p:nvPicPr>
        <p:blipFill>
          <a:blip r:embed="rId3"/>
          <a:stretch>
            <a:fillRect/>
          </a:stretch>
        </p:blipFill>
        <p:spPr>
          <a:xfrm>
            <a:off x="7424482" y="5764189"/>
            <a:ext cx="1762125" cy="933450"/>
          </a:xfrm>
          <a:prstGeom prst="rect">
            <a:avLst/>
          </a:prstGeom>
        </p:spPr>
      </p:pic>
    </p:spTree>
    <p:extLst>
      <p:ext uri="{BB962C8B-B14F-4D97-AF65-F5344CB8AC3E}">
        <p14:creationId xmlns:p14="http://schemas.microsoft.com/office/powerpoint/2010/main" val="190885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9719-FB3D-9819-303B-1217F3B72AE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46715BF-10E0-80FD-D6E0-E4A52B410646}"/>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5D98EEDF-0EA9-AA8E-62AC-8A000B5900EF}"/>
              </a:ext>
            </a:extLst>
          </p:cNvPr>
          <p:cNvPicPr>
            <a:picLocks noChangeAspect="1"/>
          </p:cNvPicPr>
          <p:nvPr/>
        </p:nvPicPr>
        <p:blipFill>
          <a:blip r:embed="rId2"/>
          <a:stretch>
            <a:fillRect/>
          </a:stretch>
        </p:blipFill>
        <p:spPr>
          <a:xfrm>
            <a:off x="0" y="0"/>
            <a:ext cx="9192228" cy="6858000"/>
          </a:xfrm>
          <a:prstGeom prst="rect">
            <a:avLst/>
          </a:prstGeom>
        </p:spPr>
      </p:pic>
      <p:sp>
        <p:nvSpPr>
          <p:cNvPr id="7" name="TextBox 6">
            <a:extLst>
              <a:ext uri="{FF2B5EF4-FFF2-40B4-BE49-F238E27FC236}">
                <a16:creationId xmlns:a16="http://schemas.microsoft.com/office/drawing/2014/main" id="{7D44985B-A1A7-4DE4-0171-F7AA9742078A}"/>
              </a:ext>
            </a:extLst>
          </p:cNvPr>
          <p:cNvSpPr txBox="1"/>
          <p:nvPr/>
        </p:nvSpPr>
        <p:spPr>
          <a:xfrm>
            <a:off x="195114" y="2494172"/>
            <a:ext cx="3441860" cy="3170099"/>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Faith</a:t>
            </a:r>
          </a:p>
          <a:p>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People of all faiths joined to give thanks and praise for those who came to Leeds on </a:t>
            </a:r>
            <a:r>
              <a:rPr lang="en-GB" sz="2000" dirty="0" err="1">
                <a:solidFill>
                  <a:schemeClr val="bg1"/>
                </a:solidFill>
                <a:latin typeface="Arial" panose="020B0604020202020204" pitchFamily="34" charset="0"/>
                <a:cs typeface="Arial" panose="020B0604020202020204" pitchFamily="34" charset="0"/>
              </a:rPr>
              <a:t>Emprie</a:t>
            </a:r>
            <a:r>
              <a:rPr lang="en-GB" sz="2000" dirty="0">
                <a:solidFill>
                  <a:schemeClr val="bg1"/>
                </a:solidFill>
                <a:latin typeface="Arial" panose="020B0604020202020204" pitchFamily="34" charset="0"/>
                <a:cs typeface="Arial" panose="020B0604020202020204" pitchFamily="34" charset="0"/>
              </a:rPr>
              <a:t> Windrush on 22</a:t>
            </a:r>
            <a:r>
              <a:rPr lang="en-GB" sz="2000" baseline="30000" dirty="0">
                <a:solidFill>
                  <a:schemeClr val="bg1"/>
                </a:solidFill>
                <a:latin typeface="Arial" panose="020B0604020202020204" pitchFamily="34" charset="0"/>
                <a:cs typeface="Arial" panose="020B0604020202020204" pitchFamily="34" charset="0"/>
              </a:rPr>
              <a:t>nd</a:t>
            </a:r>
            <a:r>
              <a:rPr lang="en-GB" sz="2000" dirty="0">
                <a:solidFill>
                  <a:schemeClr val="bg1"/>
                </a:solidFill>
                <a:latin typeface="Arial" panose="020B0604020202020204" pitchFamily="34" charset="0"/>
                <a:cs typeface="Arial" panose="020B0604020202020204" pitchFamily="34" charset="0"/>
              </a:rPr>
              <a:t> June 1948 and in the decades that followed. </a:t>
            </a:r>
          </a:p>
          <a:p>
            <a:endParaRPr lang="en-GB" sz="20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E9E13BB-6071-FD8F-58D2-EF6B7B579863}"/>
              </a:ext>
            </a:extLst>
          </p:cNvPr>
          <p:cNvSpPr/>
          <p:nvPr/>
        </p:nvSpPr>
        <p:spPr>
          <a:xfrm>
            <a:off x="9216342" y="0"/>
            <a:ext cx="299977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44A44A2-073A-E86B-0480-65662C32D6B3}"/>
              </a:ext>
            </a:extLst>
          </p:cNvPr>
          <p:cNvSpPr txBox="1"/>
          <p:nvPr/>
        </p:nvSpPr>
        <p:spPr>
          <a:xfrm>
            <a:off x="9563069" y="1333011"/>
            <a:ext cx="2433817" cy="5309146"/>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In your daily prayers, worship or reflection take time to be reminded of the hope felt among the first Windrush generation who arrived in Leeds. </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Inspired by their confidence, we reflect on the welcome we offer to people arriving to our city in 2023 and think about how we can show we really are a compassionate city. </a:t>
            </a: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‘Love your neighbour’</a:t>
            </a:r>
          </a:p>
          <a:p>
            <a:r>
              <a:rPr lang="en-GB" sz="17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Mark 12:30-31</a:t>
            </a:r>
          </a:p>
        </p:txBody>
      </p:sp>
    </p:spTree>
    <p:extLst>
      <p:ext uri="{BB962C8B-B14F-4D97-AF65-F5344CB8AC3E}">
        <p14:creationId xmlns:p14="http://schemas.microsoft.com/office/powerpoint/2010/main" val="248142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9719-FB3D-9819-303B-1217F3B72AE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46715BF-10E0-80FD-D6E0-E4A52B410646}"/>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2CC742C9-4F35-12D2-4218-EAAADCDF9BDC}"/>
              </a:ext>
            </a:extLst>
          </p:cNvPr>
          <p:cNvPicPr>
            <a:picLocks noChangeAspect="1"/>
          </p:cNvPicPr>
          <p:nvPr/>
        </p:nvPicPr>
        <p:blipFill>
          <a:blip r:embed="rId2"/>
          <a:stretch>
            <a:fillRect/>
          </a:stretch>
        </p:blipFill>
        <p:spPr>
          <a:xfrm>
            <a:off x="0" y="0"/>
            <a:ext cx="9467338" cy="6858000"/>
          </a:xfrm>
          <a:prstGeom prst="rect">
            <a:avLst/>
          </a:prstGeom>
        </p:spPr>
      </p:pic>
      <p:sp>
        <p:nvSpPr>
          <p:cNvPr id="7" name="TextBox 6">
            <a:extLst>
              <a:ext uri="{FF2B5EF4-FFF2-40B4-BE49-F238E27FC236}">
                <a16:creationId xmlns:a16="http://schemas.microsoft.com/office/drawing/2014/main" id="{D66F49E4-488D-BD52-D5C3-3D71EA3C4423}"/>
              </a:ext>
            </a:extLst>
          </p:cNvPr>
          <p:cNvSpPr txBox="1"/>
          <p:nvPr/>
        </p:nvSpPr>
        <p:spPr>
          <a:xfrm>
            <a:off x="5805267" y="2700428"/>
            <a:ext cx="3562687" cy="3170099"/>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Learning</a:t>
            </a:r>
          </a:p>
          <a:p>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Activities, games and Caribbean food helped us to learn more about the Windrush generation. Guest speakers shared their stories on BBC and Channel 4 news.</a:t>
            </a:r>
          </a:p>
          <a:p>
            <a:endParaRPr lang="en-GB" sz="20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F9A364-2413-65B0-7F79-4E917A999D14}"/>
              </a:ext>
            </a:extLst>
          </p:cNvPr>
          <p:cNvSpPr/>
          <p:nvPr/>
        </p:nvSpPr>
        <p:spPr>
          <a:xfrm>
            <a:off x="9467338" y="0"/>
            <a:ext cx="272466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1F41B3A-3291-E9C1-E6B6-4F692C528383}"/>
              </a:ext>
            </a:extLst>
          </p:cNvPr>
          <p:cNvSpPr txBox="1"/>
          <p:nvPr/>
        </p:nvSpPr>
        <p:spPr>
          <a:xfrm>
            <a:off x="9563069" y="1333011"/>
            <a:ext cx="2433817" cy="5047536"/>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Have a think about people you know in your local community who have travelled a distance and made Leeds their home.</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Invite people who have lived experience of Windrush and their families to speak at your school assembly, church or community event and invite your local MP or news crew.</a:t>
            </a: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‘Love your neighbour’</a:t>
            </a:r>
          </a:p>
          <a:p>
            <a:r>
              <a:rPr lang="en-GB" sz="17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Mark 12:30-31</a:t>
            </a:r>
          </a:p>
        </p:txBody>
      </p:sp>
      <p:pic>
        <p:nvPicPr>
          <p:cNvPr id="12" name="Picture 11">
            <a:extLst>
              <a:ext uri="{FF2B5EF4-FFF2-40B4-BE49-F238E27FC236}">
                <a16:creationId xmlns:a16="http://schemas.microsoft.com/office/drawing/2014/main" id="{A1D1A8B4-E03F-74D4-3843-8205A31A37AD}"/>
              </a:ext>
            </a:extLst>
          </p:cNvPr>
          <p:cNvPicPr>
            <a:picLocks noChangeAspect="1"/>
          </p:cNvPicPr>
          <p:nvPr/>
        </p:nvPicPr>
        <p:blipFill>
          <a:blip r:embed="rId3"/>
          <a:stretch>
            <a:fillRect/>
          </a:stretch>
        </p:blipFill>
        <p:spPr>
          <a:xfrm>
            <a:off x="7424482" y="5764189"/>
            <a:ext cx="1762125" cy="933450"/>
          </a:xfrm>
          <a:prstGeom prst="rect">
            <a:avLst/>
          </a:prstGeom>
        </p:spPr>
      </p:pic>
    </p:spTree>
    <p:extLst>
      <p:ext uri="{BB962C8B-B14F-4D97-AF65-F5344CB8AC3E}">
        <p14:creationId xmlns:p14="http://schemas.microsoft.com/office/powerpoint/2010/main" val="133142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9719-FB3D-9819-303B-1217F3B72AE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46715BF-10E0-80FD-D6E0-E4A52B410646}"/>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5D98EEDF-0EA9-AA8E-62AC-8A000B5900EF}"/>
              </a:ext>
            </a:extLst>
          </p:cNvPr>
          <p:cNvPicPr>
            <a:picLocks noChangeAspect="1"/>
          </p:cNvPicPr>
          <p:nvPr/>
        </p:nvPicPr>
        <p:blipFill>
          <a:blip r:embed="rId2"/>
          <a:stretch>
            <a:fillRect/>
          </a:stretch>
        </p:blipFill>
        <p:spPr>
          <a:xfrm>
            <a:off x="0" y="0"/>
            <a:ext cx="9192228" cy="6858000"/>
          </a:xfrm>
          <a:prstGeom prst="rect">
            <a:avLst/>
          </a:prstGeom>
        </p:spPr>
      </p:pic>
      <p:sp>
        <p:nvSpPr>
          <p:cNvPr id="7" name="TextBox 6">
            <a:extLst>
              <a:ext uri="{FF2B5EF4-FFF2-40B4-BE49-F238E27FC236}">
                <a16:creationId xmlns:a16="http://schemas.microsoft.com/office/drawing/2014/main" id="{7D44985B-A1A7-4DE4-0171-F7AA9742078A}"/>
              </a:ext>
            </a:extLst>
          </p:cNvPr>
          <p:cNvSpPr txBox="1"/>
          <p:nvPr/>
        </p:nvSpPr>
        <p:spPr>
          <a:xfrm>
            <a:off x="195114" y="2494172"/>
            <a:ext cx="3668742" cy="3170099"/>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Justice</a:t>
            </a:r>
          </a:p>
          <a:p>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We came together to show solidarity and support for all those who have felt the pain of discrimination and we continue to work together for racial justice and human rights.</a:t>
            </a:r>
          </a:p>
          <a:p>
            <a:endParaRPr lang="en-GB" sz="20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E9E13BB-6071-FD8F-58D2-EF6B7B579863}"/>
              </a:ext>
            </a:extLst>
          </p:cNvPr>
          <p:cNvSpPr/>
          <p:nvPr/>
        </p:nvSpPr>
        <p:spPr>
          <a:xfrm>
            <a:off x="9216342" y="0"/>
            <a:ext cx="299977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44A44A2-073A-E86B-0480-65662C32D6B3}"/>
              </a:ext>
            </a:extLst>
          </p:cNvPr>
          <p:cNvSpPr txBox="1"/>
          <p:nvPr/>
        </p:nvSpPr>
        <p:spPr>
          <a:xfrm>
            <a:off x="9563069" y="1333011"/>
            <a:ext cx="2433817" cy="5309146"/>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Work together to stand up to racism and all forms of discrimination.</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Make positive choices to show respect, kindness and understanding of all cultures. Join up as a member of Leeds Church Institute as we continue to offer a hand of friendship to those who are marginalised and oppressed.</a:t>
            </a: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‘Love your neighbour’</a:t>
            </a:r>
          </a:p>
          <a:p>
            <a:r>
              <a:rPr lang="en-GB" sz="17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Mark 12:30-31</a:t>
            </a:r>
          </a:p>
        </p:txBody>
      </p:sp>
    </p:spTree>
    <p:extLst>
      <p:ext uri="{BB962C8B-B14F-4D97-AF65-F5344CB8AC3E}">
        <p14:creationId xmlns:p14="http://schemas.microsoft.com/office/powerpoint/2010/main" val="395425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9719-FB3D-9819-303B-1217F3B72AE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46715BF-10E0-80FD-D6E0-E4A52B410646}"/>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900DCB46-4871-3800-0AB2-C955AB7AD349}"/>
              </a:ext>
            </a:extLst>
          </p:cNvPr>
          <p:cNvPicPr>
            <a:picLocks noChangeAspect="1"/>
          </p:cNvPicPr>
          <p:nvPr/>
        </p:nvPicPr>
        <p:blipFill>
          <a:blip r:embed="rId2"/>
          <a:stretch>
            <a:fillRect/>
          </a:stretch>
        </p:blipFill>
        <p:spPr>
          <a:xfrm>
            <a:off x="0" y="0"/>
            <a:ext cx="13891848" cy="6858000"/>
          </a:xfrm>
          <a:prstGeom prst="rect">
            <a:avLst/>
          </a:prstGeom>
        </p:spPr>
      </p:pic>
      <p:sp>
        <p:nvSpPr>
          <p:cNvPr id="7" name="TextBox 6">
            <a:extLst>
              <a:ext uri="{FF2B5EF4-FFF2-40B4-BE49-F238E27FC236}">
                <a16:creationId xmlns:a16="http://schemas.microsoft.com/office/drawing/2014/main" id="{1937ACD6-7A12-5061-4C45-5375BCE4FFBA}"/>
              </a:ext>
            </a:extLst>
          </p:cNvPr>
          <p:cNvSpPr txBox="1"/>
          <p:nvPr/>
        </p:nvSpPr>
        <p:spPr>
          <a:xfrm>
            <a:off x="130629" y="2921955"/>
            <a:ext cx="3549370" cy="2231380"/>
          </a:xfrm>
          <a:prstGeom prst="rect">
            <a:avLst/>
          </a:prstGeom>
          <a:noFill/>
        </p:spPr>
        <p:txBody>
          <a:bodyPr wrap="none" rtlCol="0">
            <a:spAutoFit/>
          </a:bodyPr>
          <a:lstStyle/>
          <a:p>
            <a:r>
              <a:rPr lang="en-GB" sz="2000" b="1" dirty="0">
                <a:solidFill>
                  <a:schemeClr val="bg1"/>
                </a:solidFill>
                <a:latin typeface="Arial" panose="020B0604020202020204" pitchFamily="34" charset="0"/>
                <a:cs typeface="Arial" panose="020B0604020202020204" pitchFamily="34" charset="0"/>
              </a:rPr>
              <a:t>Find out more</a:t>
            </a:r>
          </a:p>
          <a:p>
            <a:endParaRPr lang="en-GB" sz="2000" dirty="0">
              <a:solidFill>
                <a:schemeClr val="bg1"/>
              </a:solidFill>
              <a:latin typeface="Arial" panose="020B0604020202020204" pitchFamily="34" charset="0"/>
              <a:cs typeface="Arial" panose="020B0604020202020204" pitchFamily="34" charset="0"/>
            </a:endParaRPr>
          </a:p>
          <a:p>
            <a:r>
              <a:rPr lang="en-GB" sz="2700" b="1" dirty="0">
                <a:solidFill>
                  <a:schemeClr val="bg1"/>
                </a:solidFill>
                <a:latin typeface="Arial" panose="020B0604020202020204" pitchFamily="34" charset="0"/>
                <a:cs typeface="Arial" panose="020B0604020202020204" pitchFamily="34" charset="0"/>
              </a:rPr>
              <a:t>Dwayne Hutchinson</a:t>
            </a:r>
          </a:p>
          <a:p>
            <a:r>
              <a:rPr lang="en-GB" sz="2000" dirty="0">
                <a:solidFill>
                  <a:schemeClr val="bg1"/>
                </a:solidFill>
                <a:latin typeface="Arial" panose="020B0604020202020204" pitchFamily="34" charset="0"/>
                <a:cs typeface="Arial" panose="020B0604020202020204" pitchFamily="34" charset="0"/>
              </a:rPr>
              <a:t>Faith and Racial Justice Lead</a:t>
            </a:r>
          </a:p>
          <a:p>
            <a:endParaRPr lang="en-GB" sz="2000"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Leeds Church Institute</a:t>
            </a:r>
          </a:p>
          <a:p>
            <a:r>
              <a:rPr lang="en-GB" sz="1600" dirty="0">
                <a:solidFill>
                  <a:schemeClr val="bg1"/>
                </a:solidFill>
                <a:latin typeface="Arial" panose="020B0604020202020204" pitchFamily="34" charset="0"/>
                <a:cs typeface="Arial" panose="020B0604020202020204" pitchFamily="34" charset="0"/>
              </a:rPr>
              <a:t>justice@leedschurchinstitute.org</a:t>
            </a:r>
          </a:p>
        </p:txBody>
      </p:sp>
      <p:sp>
        <p:nvSpPr>
          <p:cNvPr id="8" name="TextBox 7">
            <a:extLst>
              <a:ext uri="{FF2B5EF4-FFF2-40B4-BE49-F238E27FC236}">
                <a16:creationId xmlns:a16="http://schemas.microsoft.com/office/drawing/2014/main" id="{A9C643C0-DAAE-C2D2-64BB-3D4A742529C1}"/>
              </a:ext>
            </a:extLst>
          </p:cNvPr>
          <p:cNvSpPr txBox="1"/>
          <p:nvPr/>
        </p:nvSpPr>
        <p:spPr>
          <a:xfrm>
            <a:off x="8754406" y="5912662"/>
            <a:ext cx="3437594" cy="553998"/>
          </a:xfrm>
          <a:prstGeom prst="rect">
            <a:avLst/>
          </a:prstGeom>
          <a:noFill/>
        </p:spPr>
        <p:txBody>
          <a:bodyPr wrap="square" rtlCol="0">
            <a:spAutoFit/>
          </a:bodyPr>
          <a:lstStyle/>
          <a:p>
            <a:r>
              <a:rPr lang="en-GB" sz="3000" dirty="0">
                <a:solidFill>
                  <a:schemeClr val="bg1"/>
                </a:solidFill>
                <a:latin typeface="Arial" panose="020B0604020202020204" pitchFamily="34" charset="0"/>
                <a:cs typeface="Arial" panose="020B0604020202020204" pitchFamily="34" charset="0"/>
              </a:rPr>
              <a:t>www.lcileeds.org </a:t>
            </a:r>
          </a:p>
        </p:txBody>
      </p:sp>
      <p:pic>
        <p:nvPicPr>
          <p:cNvPr id="5" name="Picture 4" descr="A screenshot of a video&#10;&#10;Description automatically generated with medium confidence">
            <a:hlinkClick r:id="rId3"/>
            <a:extLst>
              <a:ext uri="{FF2B5EF4-FFF2-40B4-BE49-F238E27FC236}">
                <a16:creationId xmlns:a16="http://schemas.microsoft.com/office/drawing/2014/main" id="{C65DB332-EA01-D6C7-51D9-59B704602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7420" y="3184050"/>
            <a:ext cx="1332954" cy="1816626"/>
          </a:xfrm>
          <a:prstGeom prst="rect">
            <a:avLst/>
          </a:prstGeom>
        </p:spPr>
      </p:pic>
      <p:sp>
        <p:nvSpPr>
          <p:cNvPr id="9" name="TextBox 8">
            <a:extLst>
              <a:ext uri="{FF2B5EF4-FFF2-40B4-BE49-F238E27FC236}">
                <a16:creationId xmlns:a16="http://schemas.microsoft.com/office/drawing/2014/main" id="{319BB914-4CEF-CD29-DA08-97BC1375E35F}"/>
              </a:ext>
            </a:extLst>
          </p:cNvPr>
          <p:cNvSpPr txBox="1"/>
          <p:nvPr/>
        </p:nvSpPr>
        <p:spPr>
          <a:xfrm>
            <a:off x="8623777" y="5092751"/>
            <a:ext cx="3437594" cy="553998"/>
          </a:xfrm>
          <a:prstGeom prst="rect">
            <a:avLst/>
          </a:prstGeom>
          <a:noFill/>
        </p:spPr>
        <p:txBody>
          <a:bodyPr wrap="square" rtlCol="0">
            <a:spAutoFit/>
          </a:bodyPr>
          <a:lstStyle/>
          <a:p>
            <a:pPr algn="r"/>
            <a:r>
              <a:rPr lang="en-GB" sz="1000" dirty="0">
                <a:solidFill>
                  <a:schemeClr val="bg1"/>
                </a:solidFill>
                <a:latin typeface="Arial" panose="020B0604020202020204" pitchFamily="34" charset="0"/>
                <a:cs typeface="Arial" panose="020B0604020202020204" pitchFamily="34" charset="0"/>
              </a:rPr>
              <a:t>Click the arrow to hear Brother </a:t>
            </a:r>
            <a:r>
              <a:rPr lang="en-GB" sz="1000" dirty="0" err="1">
                <a:solidFill>
                  <a:schemeClr val="bg1"/>
                </a:solidFill>
                <a:latin typeface="Arial" panose="020B0604020202020204" pitchFamily="34" charset="0"/>
                <a:cs typeface="Arial" panose="020B0604020202020204" pitchFamily="34" charset="0"/>
              </a:rPr>
              <a:t>Chrouch’s</a:t>
            </a:r>
            <a:r>
              <a:rPr lang="en-GB" sz="1000" dirty="0">
                <a:solidFill>
                  <a:schemeClr val="bg1"/>
                </a:solidFill>
                <a:latin typeface="Arial" panose="020B0604020202020204" pitchFamily="34" charset="0"/>
                <a:cs typeface="Arial" panose="020B0604020202020204" pitchFamily="34" charset="0"/>
              </a:rPr>
              <a:t> journey from Jamaica to Leeds, tales of forgiveness and friendship and a gentle reminder for us all to ‘Love your neighbour’.  </a:t>
            </a:r>
          </a:p>
        </p:txBody>
      </p:sp>
      <p:sp>
        <p:nvSpPr>
          <p:cNvPr id="15" name="Isosceles Triangle 14">
            <a:hlinkClick r:id="rId3"/>
            <a:extLst>
              <a:ext uri="{FF2B5EF4-FFF2-40B4-BE49-F238E27FC236}">
                <a16:creationId xmlns:a16="http://schemas.microsoft.com/office/drawing/2014/main" id="{C5E0216D-EC03-2739-218E-4A7C9D8F33B9}"/>
              </a:ext>
            </a:extLst>
          </p:cNvPr>
          <p:cNvSpPr/>
          <p:nvPr/>
        </p:nvSpPr>
        <p:spPr>
          <a:xfrm rot="20086619">
            <a:off x="10962903" y="4048645"/>
            <a:ext cx="417223" cy="392881"/>
          </a:xfrm>
          <a:prstGeom prst="triangl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9653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22nd of June 2023   People living in Leeds who are first and second Windrush generation, their families and community organisations from all across Leeds, gathered in Chapeltown to celebrate 75 years since the arrival of HMS Windrush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Bronagh Daly</dc:creator>
  <cp:lastModifiedBy>Bronagh Daly</cp:lastModifiedBy>
  <cp:revision>8</cp:revision>
  <dcterms:created xsi:type="dcterms:W3CDTF">2023-06-22T07:12:34Z</dcterms:created>
  <dcterms:modified xsi:type="dcterms:W3CDTF">2023-06-22T16:19:37Z</dcterms:modified>
</cp:coreProperties>
</file>